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 id="2147483659" r:id="rId2"/>
  </p:sldMasterIdLst>
  <p:notesMasterIdLst>
    <p:notesMasterId r:id="rId68"/>
  </p:notesMasterIdLst>
  <p:handoutMasterIdLst>
    <p:handoutMasterId r:id="rId69"/>
  </p:handoutMasterIdLst>
  <p:sldIdLst>
    <p:sldId id="330" r:id="rId3"/>
    <p:sldId id="408" r:id="rId4"/>
    <p:sldId id="410" r:id="rId5"/>
    <p:sldId id="413" r:id="rId6"/>
    <p:sldId id="411" r:id="rId7"/>
    <p:sldId id="412" r:id="rId8"/>
    <p:sldId id="414" r:id="rId9"/>
    <p:sldId id="415" r:id="rId10"/>
    <p:sldId id="416" r:id="rId11"/>
    <p:sldId id="417" r:id="rId12"/>
    <p:sldId id="418" r:id="rId13"/>
    <p:sldId id="419" r:id="rId14"/>
    <p:sldId id="420" r:id="rId15"/>
    <p:sldId id="421" r:id="rId16"/>
    <p:sldId id="422" r:id="rId17"/>
    <p:sldId id="423" r:id="rId18"/>
    <p:sldId id="424" r:id="rId19"/>
    <p:sldId id="425" r:id="rId20"/>
    <p:sldId id="426" r:id="rId21"/>
    <p:sldId id="427" r:id="rId22"/>
    <p:sldId id="428" r:id="rId23"/>
    <p:sldId id="429" r:id="rId24"/>
    <p:sldId id="430" r:id="rId25"/>
    <p:sldId id="431" r:id="rId26"/>
    <p:sldId id="432" r:id="rId27"/>
    <p:sldId id="433" r:id="rId28"/>
    <p:sldId id="434" r:id="rId29"/>
    <p:sldId id="435" r:id="rId30"/>
    <p:sldId id="437" r:id="rId31"/>
    <p:sldId id="438" r:id="rId32"/>
    <p:sldId id="439" r:id="rId33"/>
    <p:sldId id="440" r:id="rId34"/>
    <p:sldId id="441" r:id="rId35"/>
    <p:sldId id="442" r:id="rId36"/>
    <p:sldId id="443" r:id="rId37"/>
    <p:sldId id="444" r:id="rId38"/>
    <p:sldId id="445" r:id="rId39"/>
    <p:sldId id="446" r:id="rId40"/>
    <p:sldId id="447" r:id="rId41"/>
    <p:sldId id="448" r:id="rId42"/>
    <p:sldId id="449" r:id="rId43"/>
    <p:sldId id="450" r:id="rId44"/>
    <p:sldId id="451" r:id="rId45"/>
    <p:sldId id="452" r:id="rId46"/>
    <p:sldId id="453" r:id="rId47"/>
    <p:sldId id="454" r:id="rId48"/>
    <p:sldId id="455" r:id="rId49"/>
    <p:sldId id="456" r:id="rId50"/>
    <p:sldId id="457" r:id="rId51"/>
    <p:sldId id="473" r:id="rId52"/>
    <p:sldId id="459" r:id="rId53"/>
    <p:sldId id="460" r:id="rId54"/>
    <p:sldId id="461" r:id="rId55"/>
    <p:sldId id="462" r:id="rId56"/>
    <p:sldId id="463" r:id="rId57"/>
    <p:sldId id="464" r:id="rId58"/>
    <p:sldId id="465" r:id="rId59"/>
    <p:sldId id="466" r:id="rId60"/>
    <p:sldId id="467" r:id="rId61"/>
    <p:sldId id="470" r:id="rId62"/>
    <p:sldId id="468" r:id="rId63"/>
    <p:sldId id="469" r:id="rId64"/>
    <p:sldId id="471" r:id="rId65"/>
    <p:sldId id="472" r:id="rId66"/>
    <p:sldId id="298" r:id="rId67"/>
  </p:sldIdLst>
  <p:sldSz cx="9144000" cy="6858000" type="screen4x3"/>
  <p:notesSz cx="6858000" cy="9144000"/>
  <p:embeddedFontLst>
    <p:embeddedFont>
      <p:font typeface="Verdana" panose="020B0604030504040204" pitchFamily="34" charset="0"/>
      <p:regular r:id="rId70"/>
      <p:bold r:id="rId71"/>
      <p:italic r:id="rId72"/>
      <p:boldItalic r:id="rId7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042" userDrawn="1">
          <p15:clr>
            <a:srgbClr val="A4A3A4"/>
          </p15:clr>
        </p15:guide>
        <p15:guide id="2" pos="295" userDrawn="1">
          <p15:clr>
            <a:srgbClr val="A4A3A4"/>
          </p15:clr>
        </p15:guide>
        <p15:guide id="3" orient="horz" pos="4178" userDrawn="1">
          <p15:clr>
            <a:srgbClr val="A4A3A4"/>
          </p15:clr>
        </p15:guide>
        <p15:guide id="4" orient="horz" pos="119" userDrawn="1">
          <p15:clr>
            <a:srgbClr val="A4A3A4"/>
          </p15:clr>
        </p15:guide>
        <p15:guide id="5" orient="horz" pos="709" userDrawn="1">
          <p15:clr>
            <a:srgbClr val="A4A3A4"/>
          </p15:clr>
        </p15:guide>
        <p15:guide id="6" orient="horz" pos="1071" userDrawn="1">
          <p15:clr>
            <a:srgbClr val="A4A3A4"/>
          </p15:clr>
        </p15:guide>
        <p15:guide id="7" pos="635" userDrawn="1">
          <p15:clr>
            <a:srgbClr val="A4A3A4"/>
          </p15:clr>
        </p15:guide>
        <p15:guide id="8" pos="272"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 id="6" name="AnnMarie Short" initials="AS" lastIdx="35" clrIdx="6">
    <p:extLst>
      <p:ext uri="{19B8F6BF-5375-455C-9EA6-DF929625EA0E}">
        <p15:presenceInfo xmlns:p15="http://schemas.microsoft.com/office/powerpoint/2012/main" userId="5a9a73d1263ca8f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263" autoAdjust="0"/>
    <p:restoredTop sz="82844" autoAdjust="0"/>
  </p:normalViewPr>
  <p:slideViewPr>
    <p:cSldViewPr snapToGrid="0" snapToObjects="1">
      <p:cViewPr varScale="1">
        <p:scale>
          <a:sx n="75" d="100"/>
          <a:sy n="75" d="100"/>
        </p:scale>
        <p:origin x="1890" y="60"/>
      </p:cViewPr>
      <p:guideLst>
        <p:guide orient="horz" pos="4042"/>
        <p:guide pos="295"/>
        <p:guide orient="horz" pos="4178"/>
        <p:guide orient="horz" pos="119"/>
        <p:guide orient="horz" pos="709"/>
        <p:guide orient="horz" pos="1071"/>
        <p:guide pos="635"/>
        <p:guide pos="27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3346"/>
    </p:cViewPr>
  </p:sorterViewPr>
  <p:notesViewPr>
    <p:cSldViewPr snapToGrid="0" snapToObjects="1">
      <p:cViewPr varScale="1">
        <p:scale>
          <a:sx n="68" d="100"/>
          <a:sy n="68" d="100"/>
        </p:scale>
        <p:origin x="3060" y="7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notesMaster" Target="notesMasters/notesMaster1.xml"/><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commentAuthors" Target="commentAuthor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handoutMaster" Target="handoutMasters/handoutMaster1.xml"/><Relationship Id="rId77"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3.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1.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4.fntdata"/><Relationship Id="rId78"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font" Target="fonts/font2.fntdata"/><Relationship Id="rId2" Type="http://schemas.openxmlformats.org/officeDocument/2006/relationships/slideMaster" Target="slideMasters/slideMaster2.xml"/><Relationship Id="rId29" Type="http://schemas.openxmlformats.org/officeDocument/2006/relationships/slide" Target="slides/slide2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4/15/2025</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a:solidFill>
                  <a:schemeClr val="dk1"/>
                </a:solidFill>
                <a:latin typeface="Arial"/>
                <a:ea typeface="Arial"/>
                <a:cs typeface="Arial"/>
                <a:sym typeface="Arial"/>
              </a:rPr>
              <a:t>1) MathType Plugin</a:t>
            </a:r>
          </a:p>
          <a:p>
            <a:r>
              <a:rPr lang="en-US" sz="1200" b="0" i="0" u="none" strike="noStrike" kern="1200" cap="none" dirty="0">
                <a:solidFill>
                  <a:schemeClr val="dk1"/>
                </a:solidFill>
                <a:latin typeface="Arial"/>
                <a:ea typeface="Arial"/>
                <a:cs typeface="Arial"/>
                <a:sym typeface="Arial"/>
              </a:rPr>
              <a:t>2) Math Player (free versions available)</a:t>
            </a:r>
          </a:p>
          <a:p>
            <a:r>
              <a:rPr lang="en-US" sz="1200" b="0" i="0" u="none" strike="noStrike" kern="1200" cap="none" dirty="0">
                <a:solidFill>
                  <a:schemeClr val="dk1"/>
                </a:solidFill>
                <a:latin typeface="Arial"/>
                <a:ea typeface="Arial"/>
                <a:cs typeface="Arial"/>
                <a:sym typeface="Arial"/>
              </a:rPr>
              <a:t>3) NVDA Reader (free versions available)</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06026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A </a:t>
            </a:r>
            <a:r>
              <a:rPr lang="en-US" b="1" dirty="0"/>
              <a:t>unique selling proposition </a:t>
            </a:r>
            <a:r>
              <a:rPr lang="en-US" dirty="0"/>
              <a:t>message strategy focuses on a testable claim of uniqueness or superiority. </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7848867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A </a:t>
            </a:r>
            <a:r>
              <a:rPr lang="en-US" b="1" dirty="0"/>
              <a:t> hyperbole cognitive </a:t>
            </a:r>
            <a:r>
              <a:rPr lang="en-US" dirty="0"/>
              <a:t>message strategy is an untestable claim based on some attribute or benefit. It does not require substantiation, which makes it a popular cognitive strategy approach. Notice this</a:t>
            </a:r>
            <a:r>
              <a:rPr lang="en-US" baseline="0" dirty="0"/>
              <a:t> a</a:t>
            </a:r>
            <a:r>
              <a:rPr lang="en-US" dirty="0"/>
              <a:t>d uses hyperbole with the statement, “Bigger rewards are here.”</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701051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A </a:t>
            </a:r>
            <a:r>
              <a:rPr lang="en-US" b="1" dirty="0"/>
              <a:t>comparative cognitive </a:t>
            </a:r>
            <a:r>
              <a:rPr lang="en-US" dirty="0"/>
              <a:t>message strategy focuses on a direct or indirect comparison to a competing brand. The brand can be real, mentioned, or fictitious. The advantage of comparative ads is that they tend to capture attention. Brand awareness and message awareness tend to be higher. The negative aspect is that they can be less believable and can create a negative attitude. This is most likely to occur when a negative comparison approach is used in the ad, downgrading the competing brand. If the consumer does not believe the ad, then </a:t>
            </a:r>
            <a:r>
              <a:rPr lang="en-US" b="1" dirty="0"/>
              <a:t>spontaneous trait transference </a:t>
            </a:r>
            <a:r>
              <a:rPr lang="en-US" dirty="0"/>
              <a:t>can occur, which is placing the negative trait on the advertised brand instead of the competitor. It is important to choose competitors wisely in making comparisons.</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5279934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Advertisements that invoke feelings or emotions are </a:t>
            </a:r>
            <a:r>
              <a:rPr lang="en-US" b="1" dirty="0"/>
              <a:t>affective message strategies</a:t>
            </a:r>
            <a:r>
              <a:rPr lang="en-US" dirty="0"/>
              <a:t>. These messages attempt to enhance the likeability of a product, recall of the message, and comprehension of the message. The two types of affective message strategies are resonance and emotional. </a:t>
            </a:r>
            <a:r>
              <a:rPr lang="en-US" b="1" dirty="0"/>
              <a:t>Resonance advertising</a:t>
            </a:r>
            <a:r>
              <a:rPr lang="en-US" dirty="0"/>
              <a:t> connects a product with a consumer’s experiences from the past in order to develop a bond with the brand. Often, advertisers will use music from that generation to create an emotional bond. </a:t>
            </a:r>
            <a:r>
              <a:rPr lang="en-US" b="1" dirty="0"/>
              <a:t>Emotional messages </a:t>
            </a:r>
            <a:r>
              <a:rPr lang="en-US" dirty="0"/>
              <a:t>attempt to elicit emotions that will lead to product recall and choice. Many different emotions can be connected with a product. Emotional messages are used in both consumer and business-to-business advertising. Affective message strategies help develop brand equity by creating an emotional bond with the brand. As shown in this advertisement, m</a:t>
            </a:r>
            <a:r>
              <a:rPr lang="en-US" sz="1200" b="0" i="0" u="none" strike="noStrike" kern="1200" cap="none" baseline="0" dirty="0">
                <a:solidFill>
                  <a:schemeClr val="tx1"/>
                </a:solidFill>
                <a:latin typeface="Arial"/>
                <a:ea typeface="Arial"/>
                <a:cs typeface="Arial"/>
                <a:sym typeface="Arial"/>
              </a:rPr>
              <a:t>any ads for jewelry seek to elicit a strong emotional response designed to enhance and increase brand awareness.</a:t>
            </a:r>
            <a:endParaRPr lang="en-US"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1859761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Affective message strategies</a:t>
            </a:r>
            <a:r>
              <a:rPr lang="en-US" dirty="0"/>
              <a:t> invoke feelings or emotions with the goal of enhancing likeability, recall, and comprehension. Affective strategies can be resonance or emotional. </a:t>
            </a:r>
            <a:r>
              <a:rPr lang="en-US" b="1" dirty="0"/>
              <a:t>Resonance advertising</a:t>
            </a:r>
            <a:r>
              <a:rPr lang="en-US" dirty="0"/>
              <a:t> connects a brand with a consumer’s experience. A new form of resonance advertising is </a:t>
            </a:r>
            <a:r>
              <a:rPr lang="en-US" b="1" dirty="0"/>
              <a:t>comfort marketing</a:t>
            </a:r>
            <a:r>
              <a:rPr lang="en-US" dirty="0"/>
              <a:t>. This encourages consumers to purchase a brand rather than a generic product because brands have stood the test of time, and consumers can take comfort in them. </a:t>
            </a:r>
            <a:r>
              <a:rPr lang="en-US" b="1" dirty="0"/>
              <a:t>Emotional advertising</a:t>
            </a:r>
            <a:r>
              <a:rPr lang="en-US" dirty="0"/>
              <a:t> elicits powerful emotions that lead to recall and choice. </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0387219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a:t>Can you identify the emotional affective message strategy in this ad? What is it? </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3385962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Conative message strategies </a:t>
            </a:r>
            <a:r>
              <a:rPr lang="en-US" dirty="0"/>
              <a:t>are designed to lead directly to some type of action or response. </a:t>
            </a:r>
            <a:r>
              <a:rPr lang="en-US" b="0" dirty="0"/>
              <a:t>The</a:t>
            </a:r>
            <a:r>
              <a:rPr lang="en-US" b="0" baseline="0" dirty="0"/>
              <a:t> strategy </a:t>
            </a:r>
            <a:r>
              <a:rPr lang="en-US" dirty="0"/>
              <a:t>encourages consumers (or businesses) to act in some way, to do something like make an inquiry or access a website for more information. It can be tied with some type of promotion</a:t>
            </a:r>
            <a:r>
              <a:rPr lang="en-US" baseline="0" dirty="0"/>
              <a:t> like a</a:t>
            </a:r>
            <a:r>
              <a:rPr lang="en-US" dirty="0"/>
              <a:t> coupon, contest, or sweepstakes. </a:t>
            </a:r>
            <a:r>
              <a:rPr lang="en-US" sz="1200" b="0" i="0" u="none" strike="noStrike" kern="1200" cap="none" baseline="0" dirty="0">
                <a:solidFill>
                  <a:schemeClr val="tx1"/>
                </a:solidFill>
                <a:latin typeface="Arial"/>
                <a:ea typeface="Arial"/>
                <a:cs typeface="Arial"/>
                <a:sym typeface="Arial"/>
              </a:rPr>
              <a:t>This conative advertisement for Cross Keys Bank seeks to move consumers to open accounts but also avoids the assertive advertising approach.</a:t>
            </a:r>
            <a:endParaRPr lang="en-US"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305071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message strategies correspond to the components of attitude, they can be matched with the different stages of the Hierarchy of Effects Model. Cognitive strategies deal with awareness and knowledge. Affective strategies deal with emotions and the stages of liking, preference, and conviction. Conative strategies encourage action and match the purchase phase of the model.</a:t>
            </a:r>
            <a:r>
              <a:rPr lang="en-US" sz="1200" b="0" i="0" u="none" strike="noStrike" kern="1200" cap="none" dirty="0">
                <a:solidFill>
                  <a:schemeClr val="dk1"/>
                </a:solidFill>
                <a:effectLst/>
                <a:latin typeface="Arial"/>
                <a:ea typeface="Arial"/>
                <a:cs typeface="Arial"/>
                <a:sym typeface="Arial"/>
              </a:rPr>
              <a:t> </a:t>
            </a:r>
          </a:p>
          <a:p>
            <a:endParaRPr lang="en-US" sz="1200" b="0" i="0" u="none" strike="noStrike" kern="1200" cap="none" dirty="0">
              <a:solidFill>
                <a:schemeClr val="dk1"/>
              </a:solidFill>
              <a:effectLst/>
              <a:latin typeface="Arial"/>
              <a:ea typeface="Arial"/>
              <a:cs typeface="Arial"/>
              <a:sym typeface="Arial"/>
            </a:endParaRPr>
          </a:p>
          <a:p>
            <a:r>
              <a:rPr lang="en-US" sz="1200" b="0" i="0" u="none" strike="noStrike" kern="1200" cap="none" dirty="0">
                <a:solidFill>
                  <a:schemeClr val="dk1"/>
                </a:solidFill>
                <a:effectLst/>
                <a:latin typeface="Arial"/>
                <a:ea typeface="Arial"/>
                <a:cs typeface="Arial"/>
                <a:sym typeface="Arial"/>
              </a:rPr>
              <a:t>The diagram is structured into topics and subtopics as follows.</a:t>
            </a:r>
            <a:endParaRPr lang="en-IN" sz="1200" b="0" i="0" u="none" strike="noStrike" kern="1200" cap="none" dirty="0">
              <a:solidFill>
                <a:schemeClr val="dk1"/>
              </a:solidFill>
              <a:effectLst/>
              <a:latin typeface="Arial"/>
              <a:ea typeface="Arial"/>
              <a:cs typeface="Arial"/>
              <a:sym typeface="Arial"/>
            </a:endParaRPr>
          </a:p>
          <a:p>
            <a:pPr lvl="0"/>
            <a:r>
              <a:rPr lang="en-US" sz="1200" b="0" i="0" u="none" strike="noStrike" kern="1200" cap="none" dirty="0">
                <a:solidFill>
                  <a:schemeClr val="dk1"/>
                </a:solidFill>
                <a:effectLst/>
                <a:latin typeface="Arial"/>
                <a:ea typeface="Arial"/>
                <a:cs typeface="Arial"/>
                <a:sym typeface="Arial"/>
              </a:rPr>
              <a:t>Cognitive strategies</a:t>
            </a:r>
            <a:endParaRPr lang="en-IN" sz="1400" b="0" i="0" u="none" strike="noStrike" kern="1200" cap="none" dirty="0">
              <a:solidFill>
                <a:schemeClr val="dk1"/>
              </a:solidFill>
              <a:effectLst/>
              <a:latin typeface="Arial"/>
              <a:ea typeface="Arial"/>
              <a:cs typeface="Arial"/>
              <a:sym typeface="Arial"/>
            </a:endParaRPr>
          </a:p>
          <a:p>
            <a:pPr lvl="1"/>
            <a:r>
              <a:rPr lang="en-US" sz="1200" b="0" i="0" u="none" strike="noStrike" kern="1200" cap="none" dirty="0">
                <a:solidFill>
                  <a:schemeClr val="dk1"/>
                </a:solidFill>
                <a:effectLst/>
                <a:latin typeface="Arial"/>
                <a:ea typeface="Arial"/>
                <a:cs typeface="Arial"/>
                <a:sym typeface="Arial"/>
              </a:rPr>
              <a:t>Awareness</a:t>
            </a:r>
            <a:endParaRPr lang="en-IN" sz="1400" b="0" i="0" u="none" strike="noStrike" kern="1200" cap="none" dirty="0">
              <a:solidFill>
                <a:schemeClr val="dk1"/>
              </a:solidFill>
              <a:effectLst/>
              <a:latin typeface="Arial"/>
              <a:ea typeface="Arial"/>
              <a:cs typeface="Arial"/>
              <a:sym typeface="Arial"/>
            </a:endParaRPr>
          </a:p>
          <a:p>
            <a:pPr lvl="1"/>
            <a:r>
              <a:rPr lang="en-US" sz="1200" b="0" i="0" u="none" strike="noStrike" kern="1200" cap="none" dirty="0">
                <a:solidFill>
                  <a:schemeClr val="dk1"/>
                </a:solidFill>
                <a:effectLst/>
                <a:latin typeface="Arial"/>
                <a:ea typeface="Arial"/>
                <a:cs typeface="Arial"/>
                <a:sym typeface="Arial"/>
              </a:rPr>
              <a:t>Knowledge</a:t>
            </a:r>
            <a:endParaRPr lang="en-IN" sz="1400" b="0" i="0" u="none" strike="noStrike" kern="1200" cap="none" dirty="0">
              <a:solidFill>
                <a:schemeClr val="dk1"/>
              </a:solidFill>
              <a:effectLst/>
              <a:latin typeface="Arial"/>
              <a:ea typeface="Arial"/>
              <a:cs typeface="Arial"/>
              <a:sym typeface="Arial"/>
            </a:endParaRPr>
          </a:p>
          <a:p>
            <a:pPr lvl="0"/>
            <a:r>
              <a:rPr lang="en-US" sz="1200" b="0" i="0" u="none" strike="noStrike" kern="1200" cap="none" dirty="0">
                <a:solidFill>
                  <a:schemeClr val="dk1"/>
                </a:solidFill>
                <a:effectLst/>
                <a:latin typeface="Arial"/>
                <a:ea typeface="Arial"/>
                <a:cs typeface="Arial"/>
                <a:sym typeface="Arial"/>
              </a:rPr>
              <a:t>Affective strategies</a:t>
            </a:r>
            <a:endParaRPr lang="en-IN" sz="1400" b="0" i="0" u="none" strike="noStrike" kern="1200" cap="none" dirty="0">
              <a:solidFill>
                <a:schemeClr val="dk1"/>
              </a:solidFill>
              <a:effectLst/>
              <a:latin typeface="Arial"/>
              <a:ea typeface="Arial"/>
              <a:cs typeface="Arial"/>
              <a:sym typeface="Arial"/>
            </a:endParaRPr>
          </a:p>
          <a:p>
            <a:pPr lvl="1"/>
            <a:r>
              <a:rPr lang="en-US" sz="1200" b="0" i="0" u="none" strike="noStrike" kern="1200" cap="none" dirty="0">
                <a:solidFill>
                  <a:schemeClr val="dk1"/>
                </a:solidFill>
                <a:effectLst/>
                <a:latin typeface="Arial"/>
                <a:ea typeface="Arial"/>
                <a:cs typeface="Arial"/>
                <a:sym typeface="Arial"/>
              </a:rPr>
              <a:t>Liking</a:t>
            </a:r>
            <a:endParaRPr lang="en-IN" sz="1400" b="0" i="0" u="none" strike="noStrike" kern="1200" cap="none" dirty="0">
              <a:solidFill>
                <a:schemeClr val="dk1"/>
              </a:solidFill>
              <a:effectLst/>
              <a:latin typeface="Arial"/>
              <a:ea typeface="Arial"/>
              <a:cs typeface="Arial"/>
              <a:sym typeface="Arial"/>
            </a:endParaRPr>
          </a:p>
          <a:p>
            <a:pPr lvl="1"/>
            <a:r>
              <a:rPr lang="en-US" sz="1200" b="0" i="0" u="none" strike="noStrike" kern="1200" cap="none" dirty="0">
                <a:solidFill>
                  <a:schemeClr val="dk1"/>
                </a:solidFill>
                <a:effectLst/>
                <a:latin typeface="Arial"/>
                <a:ea typeface="Arial"/>
                <a:cs typeface="Arial"/>
                <a:sym typeface="Arial"/>
              </a:rPr>
              <a:t>Preference</a:t>
            </a:r>
            <a:endParaRPr lang="en-IN" sz="1400" b="0" i="0" u="none" strike="noStrike" kern="1200" cap="none" dirty="0">
              <a:solidFill>
                <a:schemeClr val="dk1"/>
              </a:solidFill>
              <a:effectLst/>
              <a:latin typeface="Arial"/>
              <a:ea typeface="Arial"/>
              <a:cs typeface="Arial"/>
              <a:sym typeface="Arial"/>
            </a:endParaRPr>
          </a:p>
          <a:p>
            <a:pPr lvl="1"/>
            <a:r>
              <a:rPr lang="en-US" sz="1200" b="0" i="0" u="none" strike="noStrike" kern="1200" cap="none" dirty="0">
                <a:solidFill>
                  <a:schemeClr val="dk1"/>
                </a:solidFill>
                <a:effectLst/>
                <a:latin typeface="Arial"/>
                <a:ea typeface="Arial"/>
                <a:cs typeface="Arial"/>
                <a:sym typeface="Arial"/>
              </a:rPr>
              <a:t>Conviction </a:t>
            </a:r>
            <a:endParaRPr lang="en-IN" sz="1400" b="0" i="0" u="none" strike="noStrike" kern="1200" cap="none" dirty="0">
              <a:solidFill>
                <a:schemeClr val="dk1"/>
              </a:solidFill>
              <a:effectLst/>
              <a:latin typeface="Arial"/>
              <a:ea typeface="Arial"/>
              <a:cs typeface="Arial"/>
              <a:sym typeface="Arial"/>
            </a:endParaRPr>
          </a:p>
          <a:p>
            <a:pPr lvl="0"/>
            <a:r>
              <a:rPr lang="en-US" sz="1200" b="0" i="0" u="none" strike="noStrike" kern="1200" cap="none" dirty="0">
                <a:solidFill>
                  <a:schemeClr val="dk1"/>
                </a:solidFill>
                <a:effectLst/>
                <a:latin typeface="Arial"/>
                <a:ea typeface="Arial"/>
                <a:cs typeface="Arial"/>
                <a:sym typeface="Arial"/>
              </a:rPr>
              <a:t>Conative strategies</a:t>
            </a:r>
            <a:endParaRPr lang="en-IN" sz="1400" b="0" i="0" u="none" strike="noStrike" kern="1200" cap="none" dirty="0">
              <a:solidFill>
                <a:schemeClr val="dk1"/>
              </a:solidFill>
              <a:effectLst/>
              <a:latin typeface="Arial"/>
              <a:ea typeface="Arial"/>
              <a:cs typeface="Arial"/>
              <a:sym typeface="Arial"/>
            </a:endParaRPr>
          </a:p>
          <a:p>
            <a:pPr lvl="1"/>
            <a:r>
              <a:rPr lang="en-US" sz="1200" b="0" i="0" u="none" strike="noStrike" kern="1200" cap="none" dirty="0">
                <a:solidFill>
                  <a:schemeClr val="dk1"/>
                </a:solidFill>
                <a:effectLst/>
                <a:latin typeface="Arial"/>
                <a:ea typeface="Arial"/>
                <a:cs typeface="Arial"/>
                <a:sym typeface="Arial"/>
              </a:rPr>
              <a:t>Purchase </a:t>
            </a:r>
            <a:endParaRPr lang="en-IN" sz="1400" b="0" i="0" u="none" strike="noStrike" kern="1200" cap="none" dirty="0">
              <a:solidFill>
                <a:schemeClr val="dk1"/>
              </a:solidFill>
              <a:effectLst/>
              <a:latin typeface="Arial"/>
              <a:ea typeface="Arial"/>
              <a:cs typeface="Arial"/>
              <a:sym typeface="Arial"/>
            </a:endParaRPr>
          </a:p>
          <a:p>
            <a:r>
              <a:rPr lang="en-US" sz="1200" b="0" i="0" u="none" strike="noStrike" kern="1200" cap="none" dirty="0">
                <a:solidFill>
                  <a:schemeClr val="dk1"/>
                </a:solidFill>
                <a:effectLst/>
                <a:latin typeface="Arial"/>
                <a:ea typeface="Arial"/>
                <a:cs typeface="Arial"/>
                <a:sym typeface="Arial"/>
              </a:rPr>
              <a:t> </a:t>
            </a:r>
            <a:endParaRPr lang="en-IN" sz="1200" b="0" i="0" u="none" strike="noStrike" kern="1200" cap="none" dirty="0">
              <a:solidFill>
                <a:schemeClr val="dk1"/>
              </a:solidFill>
              <a:effectLst/>
              <a:latin typeface="Arial"/>
              <a:ea typeface="Arial"/>
              <a:cs typeface="Arial"/>
              <a:sym typeface="Arial"/>
            </a:endParaRPr>
          </a:p>
          <a:p>
            <a:r>
              <a:rPr lang="en-US" sz="1200" b="0" i="0" u="none" strike="noStrike" kern="1200" cap="none" dirty="0">
                <a:solidFill>
                  <a:schemeClr val="dk1"/>
                </a:solidFill>
                <a:effectLst/>
                <a:latin typeface="Arial"/>
                <a:ea typeface="Arial"/>
                <a:cs typeface="Arial"/>
                <a:sym typeface="Arial"/>
              </a:rPr>
              <a:t>Each topic flows into its subtopics from left to right, and each subtopic flows into the next subtopic from top to bottom.</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6565535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For these questions, encourage students to think about advertising examples from their own lives and from brands they like. What kinds of purchases did they make as a result?  </a:t>
            </a:r>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6270907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Advertisers have seven different types of appeals they can use. The type of appeal chosen should be based on the creative brief and the objectives of the ad campaign. If a means-end chain has been developed, then ideas on which appeal would work the best can be generated. While almost any appeal can work in any situation, some appeals would be more appropriate than others. In some cases, a particular appeal may be unacceptable to the target audience or to the client.</a:t>
            </a:r>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806932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These are the objectives for Chapter 6.</a:t>
            </a:r>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9848211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Fear appeals are common and are used for products ranging from insurance, to home security systems, to deodorant. Fear appeals increase interest and are remembered by individuals. </a:t>
            </a:r>
            <a:r>
              <a:rPr lang="en-US" b="1" dirty="0">
                <a:latin typeface="Arial" charset="0"/>
              </a:rPr>
              <a:t>Severity</a:t>
            </a:r>
            <a:r>
              <a:rPr lang="en-US" dirty="0">
                <a:latin typeface="Arial" charset="0"/>
              </a:rPr>
              <a:t> is the level of consequence that will occur, and </a:t>
            </a:r>
            <a:r>
              <a:rPr lang="en-US" b="1" dirty="0">
                <a:latin typeface="Arial" charset="0"/>
              </a:rPr>
              <a:t>vulnerability</a:t>
            </a:r>
            <a:r>
              <a:rPr lang="en-US" dirty="0">
                <a:latin typeface="Arial" charset="0"/>
              </a:rPr>
              <a:t> is the probability of the event happening. </a:t>
            </a:r>
            <a:r>
              <a:rPr lang="en-US" b="1" dirty="0">
                <a:latin typeface="Arial" charset="0"/>
              </a:rPr>
              <a:t>Response efficacy</a:t>
            </a:r>
            <a:r>
              <a:rPr lang="en-US" dirty="0">
                <a:latin typeface="Arial" charset="0"/>
              </a:rPr>
              <a:t> is the likelihood that a change in behavior or actions will result in a desirable positive consequence. </a:t>
            </a:r>
            <a:r>
              <a:rPr lang="en-US" b="1" dirty="0">
                <a:latin typeface="Arial" charset="0"/>
              </a:rPr>
              <a:t>Intrinsic reward</a:t>
            </a:r>
            <a:r>
              <a:rPr lang="en-US" dirty="0">
                <a:latin typeface="Arial" charset="0"/>
              </a:rPr>
              <a:t> is the internal satisfaction, and </a:t>
            </a:r>
            <a:r>
              <a:rPr lang="en-US" b="1" dirty="0">
                <a:latin typeface="Arial" charset="0"/>
              </a:rPr>
              <a:t>extrinsic reward</a:t>
            </a:r>
            <a:r>
              <a:rPr lang="en-US" dirty="0">
                <a:latin typeface="Arial" charset="0"/>
              </a:rPr>
              <a:t> is the value of the event or reward received. </a:t>
            </a:r>
            <a:r>
              <a:rPr lang="en-US" b="1" dirty="0">
                <a:latin typeface="Arial" charset="0"/>
              </a:rPr>
              <a:t>Response cost</a:t>
            </a:r>
            <a:r>
              <a:rPr lang="en-US" dirty="0">
                <a:latin typeface="Arial" charset="0"/>
              </a:rPr>
              <a:t> is the cost or sacrifice the person will need to make to obtain the reward. </a:t>
            </a:r>
            <a:r>
              <a:rPr lang="en-US" b="1" dirty="0">
                <a:latin typeface="Arial" charset="0"/>
              </a:rPr>
              <a:t>Self-efficacy</a:t>
            </a:r>
            <a:r>
              <a:rPr lang="en-US" dirty="0">
                <a:latin typeface="Arial" charset="0"/>
              </a:rPr>
              <a:t> is the confidence a person has in his/her own ability to engage in the action, or to stop an undesirable behavior. All of these factors influence the effectiveness of an ad using a fear appeal.</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4441636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Arial" charset="0"/>
              </a:rPr>
              <a:t>The behavioral response model explains how fear appeals work. For a product such as a home security system, an ad can focus on severity, what happens when a home is broken into, or vulnerability, the probability of it actually occurring. The ad can show the negative consequences of such an event. An ad can show the intrinsic and extrinsic rewards from installing a security system. Response efficacy can be illustrated by the alarm going off when a burglar tries to enter, and the police are called. Peace of mind and security are then shown as the positive consequence.</a:t>
            </a:r>
            <a:r>
              <a:rPr lang="en-US" sz="1200" b="0" i="0" u="none" strike="noStrike" kern="1200" cap="none" dirty="0">
                <a:solidFill>
                  <a:schemeClr val="dk1"/>
                </a:solidFill>
                <a:effectLst/>
                <a:latin typeface="Arial"/>
                <a:ea typeface="Arial"/>
                <a:cs typeface="Arial"/>
                <a:sym typeface="Arial"/>
              </a:rPr>
              <a:t> The diagram flows as follows.</a:t>
            </a:r>
          </a:p>
          <a:p>
            <a:endParaRPr lang="en-IN" sz="1200" b="0" i="0" u="none" strike="noStrike" kern="1200" cap="none" dirty="0">
              <a:solidFill>
                <a:schemeClr val="dk1"/>
              </a:solidFill>
              <a:effectLst/>
              <a:latin typeface="Arial"/>
              <a:ea typeface="Arial"/>
              <a:cs typeface="Arial"/>
              <a:sym typeface="Arial"/>
            </a:endParaRPr>
          </a:p>
          <a:p>
            <a:pPr marL="0" lvl="0" indent="0">
              <a:buFont typeface="Arial" panose="020B0604020202020204" pitchFamily="34" charset="0"/>
              <a:buNone/>
            </a:pPr>
            <a:r>
              <a:rPr lang="en-US" sz="1200" b="0" i="0" u="none" strike="noStrike" kern="1200" cap="none" dirty="0">
                <a:solidFill>
                  <a:schemeClr val="dk1"/>
                </a:solidFill>
                <a:effectLst/>
                <a:latin typeface="Arial"/>
                <a:ea typeface="Arial"/>
                <a:cs typeface="Arial"/>
                <a:sym typeface="Arial"/>
              </a:rPr>
              <a:t>Negative behavior or incident flows to</a:t>
            </a:r>
            <a:endParaRPr lang="en-IN" sz="1400" b="0" i="0" u="none" strike="noStrike" kern="1200" cap="none" dirty="0">
              <a:solidFill>
                <a:schemeClr val="dk1"/>
              </a:solidFill>
              <a:effectLst/>
              <a:latin typeface="Arial"/>
              <a:ea typeface="Arial"/>
              <a:cs typeface="Arial"/>
              <a:sym typeface="Arial"/>
            </a:endParaRPr>
          </a:p>
          <a:p>
            <a:pPr marL="457200" lvl="1" indent="0">
              <a:buFont typeface="Arial" panose="020B0604020202020204" pitchFamily="34" charset="0"/>
              <a:buNone/>
            </a:pPr>
            <a:r>
              <a:rPr lang="en-US" sz="1200" b="0" i="0" u="none" strike="noStrike" kern="1200" cap="none" dirty="0">
                <a:solidFill>
                  <a:schemeClr val="dk1"/>
                </a:solidFill>
                <a:effectLst/>
                <a:latin typeface="Arial"/>
                <a:ea typeface="Arial"/>
                <a:cs typeface="Arial"/>
                <a:sym typeface="Arial"/>
              </a:rPr>
              <a:t>Severity which flows to</a:t>
            </a:r>
            <a:endParaRPr lang="en-IN" sz="1400" b="0" i="0" u="none" strike="noStrike" kern="1200" cap="none" dirty="0">
              <a:solidFill>
                <a:schemeClr val="dk1"/>
              </a:solidFill>
              <a:effectLst/>
              <a:latin typeface="Arial"/>
              <a:ea typeface="Arial"/>
              <a:cs typeface="Arial"/>
              <a:sym typeface="Arial"/>
            </a:endParaRPr>
          </a:p>
          <a:p>
            <a:pPr marL="914400" lvl="2" indent="0">
              <a:buFont typeface="Arial" panose="020B0604020202020204" pitchFamily="34" charset="0"/>
              <a:buNone/>
            </a:pPr>
            <a:r>
              <a:rPr lang="en-US" sz="1200" b="0" i="0" u="none" strike="noStrike" kern="1200" cap="none" dirty="0">
                <a:solidFill>
                  <a:schemeClr val="dk1"/>
                </a:solidFill>
                <a:effectLst/>
                <a:latin typeface="Arial"/>
                <a:ea typeface="Arial"/>
                <a:cs typeface="Arial"/>
                <a:sym typeface="Arial"/>
              </a:rPr>
              <a:t>Negative consequence</a:t>
            </a:r>
            <a:endParaRPr lang="en-IN" sz="1400" b="0" i="0" u="none" strike="noStrike" kern="1200" cap="none" dirty="0">
              <a:solidFill>
                <a:schemeClr val="dk1"/>
              </a:solidFill>
              <a:effectLst/>
              <a:latin typeface="Arial"/>
              <a:ea typeface="Arial"/>
              <a:cs typeface="Arial"/>
              <a:sym typeface="Arial"/>
            </a:endParaRPr>
          </a:p>
          <a:p>
            <a:pPr marL="457200" lvl="1" indent="0">
              <a:buFont typeface="Arial" panose="020B0604020202020204" pitchFamily="34" charset="0"/>
              <a:buNone/>
            </a:pPr>
            <a:r>
              <a:rPr lang="en-US" sz="1200" b="0" i="0" u="none" strike="noStrike" kern="1200" cap="none" dirty="0">
                <a:solidFill>
                  <a:schemeClr val="dk1"/>
                </a:solidFill>
                <a:effectLst/>
                <a:latin typeface="Arial"/>
                <a:ea typeface="Arial"/>
                <a:cs typeface="Arial"/>
                <a:sym typeface="Arial"/>
              </a:rPr>
              <a:t>Vulnerability which flows to</a:t>
            </a:r>
            <a:endParaRPr lang="en-IN" sz="1400" b="0" i="0" u="none" strike="noStrike" kern="1200" cap="none" dirty="0">
              <a:solidFill>
                <a:schemeClr val="dk1"/>
              </a:solidFill>
              <a:effectLst/>
              <a:latin typeface="Arial"/>
              <a:ea typeface="Arial"/>
              <a:cs typeface="Arial"/>
              <a:sym typeface="Arial"/>
            </a:endParaRPr>
          </a:p>
          <a:p>
            <a:pPr marL="914400" lvl="2" indent="0">
              <a:buFont typeface="Arial" panose="020B0604020202020204" pitchFamily="34" charset="0"/>
              <a:buNone/>
            </a:pPr>
            <a:r>
              <a:rPr lang="en-US" sz="1200" b="0" i="0" u="none" strike="noStrike" kern="1200" cap="none" dirty="0">
                <a:solidFill>
                  <a:schemeClr val="dk1"/>
                </a:solidFill>
                <a:effectLst/>
                <a:latin typeface="Arial"/>
                <a:ea typeface="Arial"/>
                <a:cs typeface="Arial"/>
                <a:sym typeface="Arial"/>
              </a:rPr>
              <a:t>Negative consequence</a:t>
            </a:r>
            <a:endParaRPr lang="en-IN" sz="1400" b="0" i="0" u="none" strike="noStrike" kern="1200" cap="none" dirty="0">
              <a:solidFill>
                <a:schemeClr val="dk1"/>
              </a:solidFill>
              <a:effectLst/>
              <a:latin typeface="Arial"/>
              <a:ea typeface="Arial"/>
              <a:cs typeface="Arial"/>
              <a:sym typeface="Arial"/>
            </a:endParaRPr>
          </a:p>
          <a:p>
            <a:pPr marL="457200" lvl="1" indent="0">
              <a:buFont typeface="Arial" panose="020B0604020202020204" pitchFamily="34" charset="0"/>
              <a:buNone/>
            </a:pPr>
            <a:r>
              <a:rPr lang="en-US" sz="1200" b="0" i="0" u="none" strike="noStrike" kern="1200" cap="none" dirty="0">
                <a:solidFill>
                  <a:schemeClr val="dk1"/>
                </a:solidFill>
                <a:effectLst/>
                <a:latin typeface="Arial"/>
                <a:ea typeface="Arial"/>
                <a:cs typeface="Arial"/>
                <a:sym typeface="Arial"/>
              </a:rPr>
              <a:t>Self efficacy flows to</a:t>
            </a:r>
            <a:endParaRPr lang="en-IN" sz="1400" b="0" i="0" u="none" strike="noStrike" kern="1200" cap="none" dirty="0">
              <a:solidFill>
                <a:schemeClr val="dk1"/>
              </a:solidFill>
              <a:effectLst/>
              <a:latin typeface="Arial"/>
              <a:ea typeface="Arial"/>
              <a:cs typeface="Arial"/>
              <a:sym typeface="Arial"/>
            </a:endParaRPr>
          </a:p>
          <a:p>
            <a:pPr marL="914400" lvl="2" indent="0">
              <a:buFont typeface="Arial" panose="020B0604020202020204" pitchFamily="34" charset="0"/>
              <a:buNone/>
            </a:pPr>
            <a:r>
              <a:rPr lang="en-US" sz="1200" b="0" i="0" u="none" strike="noStrike" kern="1200" cap="none" dirty="0">
                <a:solidFill>
                  <a:schemeClr val="dk1"/>
                </a:solidFill>
                <a:effectLst/>
                <a:latin typeface="Arial"/>
                <a:ea typeface="Arial"/>
                <a:cs typeface="Arial"/>
                <a:sym typeface="Arial"/>
              </a:rPr>
              <a:t>Behavior change or action which flows to</a:t>
            </a:r>
            <a:endParaRPr lang="en-IN" sz="1400" b="0" i="0" u="none" strike="noStrike" kern="1200" cap="none" dirty="0">
              <a:solidFill>
                <a:schemeClr val="dk1"/>
              </a:solidFill>
              <a:effectLst/>
              <a:latin typeface="Arial"/>
              <a:ea typeface="Arial"/>
              <a:cs typeface="Arial"/>
              <a:sym typeface="Arial"/>
            </a:endParaRPr>
          </a:p>
          <a:p>
            <a:pPr marL="1371600" lvl="3" indent="0">
              <a:buFont typeface="Arial" panose="020B0604020202020204" pitchFamily="34" charset="0"/>
              <a:buNone/>
            </a:pPr>
            <a:r>
              <a:rPr lang="en-US" sz="1200" b="0" i="0" u="none" strike="noStrike" kern="1200" cap="none" dirty="0">
                <a:solidFill>
                  <a:schemeClr val="dk1"/>
                </a:solidFill>
                <a:effectLst/>
                <a:latin typeface="Arial"/>
                <a:ea typeface="Arial"/>
                <a:cs typeface="Arial"/>
                <a:sym typeface="Arial"/>
              </a:rPr>
              <a:t>Response efficacy which flows to</a:t>
            </a:r>
            <a:endParaRPr lang="en-IN" sz="1400" b="0" i="0" u="none" strike="noStrike" kern="1200" cap="none" dirty="0">
              <a:solidFill>
                <a:schemeClr val="dk1"/>
              </a:solidFill>
              <a:effectLst/>
              <a:latin typeface="Arial"/>
              <a:ea typeface="Arial"/>
              <a:cs typeface="Arial"/>
              <a:sym typeface="Arial"/>
            </a:endParaRPr>
          </a:p>
          <a:p>
            <a:pPr marL="1828800" lvl="4" indent="0">
              <a:buFont typeface="Arial" panose="020B0604020202020204" pitchFamily="34" charset="0"/>
              <a:buNone/>
            </a:pPr>
            <a:r>
              <a:rPr lang="en-US" sz="1200" b="0" i="0" u="none" strike="noStrike" kern="1200" cap="none" dirty="0">
                <a:solidFill>
                  <a:schemeClr val="dk1"/>
                </a:solidFill>
                <a:effectLst/>
                <a:latin typeface="Arial"/>
                <a:ea typeface="Arial"/>
                <a:cs typeface="Arial"/>
                <a:sym typeface="Arial"/>
              </a:rPr>
              <a:t>Positive consequence </a:t>
            </a:r>
            <a:endParaRPr lang="en-IN" sz="1400" b="0" i="0" u="none" strike="noStrike" kern="1200" cap="none" dirty="0">
              <a:solidFill>
                <a:schemeClr val="dk1"/>
              </a:solidFill>
              <a:effectLst/>
              <a:latin typeface="Arial"/>
              <a:ea typeface="Arial"/>
              <a:cs typeface="Arial"/>
              <a:sym typeface="Arial"/>
            </a:endParaRPr>
          </a:p>
          <a:p>
            <a:pPr marL="0" lvl="0" indent="0">
              <a:buFont typeface="Arial" panose="020B0604020202020204" pitchFamily="34" charset="0"/>
              <a:buNone/>
            </a:pPr>
            <a:r>
              <a:rPr lang="en-US" sz="1200" b="0" i="0" u="none" strike="noStrike" kern="1200" cap="none" dirty="0">
                <a:solidFill>
                  <a:schemeClr val="dk1"/>
                </a:solidFill>
                <a:effectLst/>
                <a:latin typeface="Arial"/>
                <a:ea typeface="Arial"/>
                <a:cs typeface="Arial"/>
                <a:sym typeface="Arial"/>
              </a:rPr>
              <a:t>Negative behavior or incident flows to</a:t>
            </a:r>
            <a:endParaRPr lang="en-IN" sz="1400" b="0" i="0" u="none" strike="noStrike" kern="1200" cap="none" dirty="0">
              <a:solidFill>
                <a:schemeClr val="dk1"/>
              </a:solidFill>
              <a:effectLst/>
              <a:latin typeface="Arial"/>
              <a:ea typeface="Arial"/>
              <a:cs typeface="Arial"/>
              <a:sym typeface="Arial"/>
            </a:endParaRPr>
          </a:p>
          <a:p>
            <a:pPr marL="0" indent="0">
              <a:buFont typeface="Arial" panose="020B0604020202020204" pitchFamily="34" charset="0"/>
              <a:buNone/>
            </a:pPr>
            <a:r>
              <a:rPr lang="en-US" sz="1200" b="0" i="0" u="none" strike="noStrike" kern="1200" cap="none" dirty="0">
                <a:solidFill>
                  <a:schemeClr val="dk1"/>
                </a:solidFill>
                <a:effectLst/>
                <a:latin typeface="Arial"/>
                <a:ea typeface="Arial"/>
                <a:cs typeface="Arial"/>
                <a:sym typeface="Arial"/>
              </a:rPr>
              <a:t> </a:t>
            </a:r>
            <a:endParaRPr lang="en-IN" sz="1400" b="0" i="0" u="none" strike="noStrike" kern="1200" cap="none" dirty="0">
              <a:solidFill>
                <a:schemeClr val="dk1"/>
              </a:solidFill>
              <a:effectLst/>
              <a:latin typeface="Arial"/>
              <a:ea typeface="Arial"/>
              <a:cs typeface="Arial"/>
              <a:sym typeface="Arial"/>
            </a:endParaRPr>
          </a:p>
          <a:p>
            <a:pPr marL="457200" lvl="1" indent="0">
              <a:buFont typeface="Arial" panose="020B0604020202020204" pitchFamily="34" charset="0"/>
              <a:buNone/>
            </a:pPr>
            <a:r>
              <a:rPr lang="en-US" sz="1200" b="0" i="0" u="none" strike="noStrike" kern="1200" cap="none" dirty="0">
                <a:solidFill>
                  <a:schemeClr val="dk1"/>
                </a:solidFill>
                <a:effectLst/>
                <a:latin typeface="Arial"/>
                <a:ea typeface="Arial"/>
                <a:cs typeface="Arial"/>
                <a:sym typeface="Arial"/>
              </a:rPr>
              <a:t>Response costs which flow to</a:t>
            </a:r>
            <a:endParaRPr lang="en-IN" sz="1400" b="0" i="0" u="none" strike="noStrike" kern="1200" cap="none" dirty="0">
              <a:solidFill>
                <a:schemeClr val="dk1"/>
              </a:solidFill>
              <a:effectLst/>
              <a:latin typeface="Arial"/>
              <a:ea typeface="Arial"/>
              <a:cs typeface="Arial"/>
              <a:sym typeface="Arial"/>
            </a:endParaRPr>
          </a:p>
          <a:p>
            <a:pPr marL="914400" lvl="2" indent="0">
              <a:buFont typeface="Arial" panose="020B0604020202020204" pitchFamily="34" charset="0"/>
              <a:buNone/>
            </a:pPr>
            <a:r>
              <a:rPr lang="en-US" sz="1200" b="0" i="0" u="none" strike="noStrike" kern="1200" cap="none" dirty="0">
                <a:solidFill>
                  <a:schemeClr val="dk1"/>
                </a:solidFill>
                <a:effectLst/>
                <a:latin typeface="Arial"/>
                <a:ea typeface="Arial"/>
                <a:cs typeface="Arial"/>
                <a:sym typeface="Arial"/>
              </a:rPr>
              <a:t>Behavior change or action</a:t>
            </a:r>
            <a:endParaRPr lang="en-IN" sz="1400" b="0" i="0" u="none" strike="noStrike" kern="1200" cap="none" dirty="0">
              <a:solidFill>
                <a:schemeClr val="dk1"/>
              </a:solidFill>
              <a:effectLst/>
              <a:latin typeface="Arial"/>
              <a:ea typeface="Arial"/>
              <a:cs typeface="Arial"/>
              <a:sym typeface="Arial"/>
            </a:endParaRPr>
          </a:p>
          <a:p>
            <a:r>
              <a:rPr lang="en-US" sz="1200" b="0" i="0" u="none" strike="noStrike" kern="1200" cap="none" dirty="0">
                <a:solidFill>
                  <a:schemeClr val="dk1"/>
                </a:solidFill>
                <a:effectLst/>
                <a:latin typeface="Arial"/>
                <a:ea typeface="Arial"/>
                <a:cs typeface="Arial"/>
                <a:sym typeface="Arial"/>
              </a:rPr>
              <a:t> </a:t>
            </a:r>
            <a:endParaRPr lang="en-IN" sz="1400" b="0" i="0" u="none" strike="noStrike" kern="1200" cap="none" dirty="0">
              <a:solidFill>
                <a:schemeClr val="dk1"/>
              </a:solidFill>
              <a:effectLst/>
              <a:latin typeface="Arial"/>
              <a:ea typeface="Arial"/>
              <a:cs typeface="Arial"/>
              <a:sym typeface="Arial"/>
            </a:endParaRPr>
          </a:p>
          <a:p>
            <a:pPr lvl="0"/>
            <a:r>
              <a:rPr lang="en-US" sz="1200" b="0" i="0" u="none" strike="noStrike" kern="1200" cap="none" dirty="0">
                <a:solidFill>
                  <a:schemeClr val="dk1"/>
                </a:solidFill>
                <a:effectLst/>
                <a:latin typeface="Arial"/>
                <a:ea typeface="Arial"/>
                <a:cs typeface="Arial"/>
                <a:sym typeface="Arial"/>
              </a:rPr>
              <a:t>Negative behavior or incident and Behavior change or action flow to intrinsic and extrinsic rewards</a:t>
            </a:r>
            <a:r>
              <a:rPr lang="en-IN" sz="1200" b="0" i="0" u="none" strike="noStrike" kern="1200" cap="none" dirty="0">
                <a:solidFill>
                  <a:schemeClr val="dk1"/>
                </a:solidFill>
                <a:effectLst/>
                <a:latin typeface="Arial"/>
                <a:ea typeface="Arial"/>
                <a:cs typeface="Arial"/>
                <a:sym typeface="Arial"/>
              </a:rPr>
              <a:t>.</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1395328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This business-to-business ad uses a fear appeal with the headline “We won’t hang you out to dry.” The copy then explains what </a:t>
            </a:r>
            <a:r>
              <a:rPr lang="en-US" dirty="0" err="1">
                <a:latin typeface="Arial" charset="0"/>
              </a:rPr>
              <a:t>ReRez</a:t>
            </a:r>
            <a:r>
              <a:rPr lang="en-US" baseline="0" dirty="0">
                <a:latin typeface="Arial" charset="0"/>
              </a:rPr>
              <a:t> can do for a business that wants marketing research. The fear appeal is strong enough to get attention, especially the visual, but not so strong that it is ignored.</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3630053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Humor is an excellent appeal for cutting through advertising clutter, and grabbing and keeping someone’s attention. Humor causes individuals to stop what they are doing, watch, laugh at, and then remember the ad. In recall tests, consumers most often remembered humorous ads over ads with other types of appeals. The best results occur when the humor is connected naturally with the product.</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043825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Humor appeals offer a number of advantages. Humor piques consumer interest. Humor increases recall and comprehension of ads. Humor elevates people’s moods, and if people feel good about an ad, they tend to think positively about the brand being advertised. Problems occur when the humor is offensive or overpowers the message. At times, people can recall an ad and describe it in detail, but not remember the brand being promoted. When that occurs, the ad has failed. To prevent the humor from overpowering the message, the humor should focus on the product and not stand alone. Humor is rooted in culture, so what is funny in one country is not likely to be funny in another. Good humor that is remembered and that is connected with the brand is difficult to achieve.</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7439661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Advertisers use humor because it works. It captures attention. It holds people’s attention. Humor often wins creative awards at competitions. Humor produces a high level of recall on recall tests. People enjoy humor;</a:t>
            </a:r>
            <a:r>
              <a:rPr lang="en-US" baseline="0" dirty="0">
                <a:latin typeface="Arial" charset="0"/>
              </a:rPr>
              <a:t> </a:t>
            </a:r>
            <a:r>
              <a:rPr lang="en-US" dirty="0">
                <a:latin typeface="Arial" charset="0"/>
              </a:rPr>
              <a:t>they like to laugh. When comparing ads, most people evaluate humorous ads as ones they like best.</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8458821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Sex appeals are often used to break advertising clutter. The use of sex appeals has increased in the United States and in many other countries. The problem is that sex appeals may not carry the impact they used to because children are growing up exposed to sexual themes all around them. As a result, many advertisers are moving to more subtle sexual clues and a softer sexual approach. This advertisement for milk </a:t>
            </a:r>
            <a:r>
              <a:rPr lang="en-US" sz="1200" b="0" i="0" u="none" strike="noStrike" kern="1200" cap="none" baseline="0" dirty="0">
                <a:solidFill>
                  <a:schemeClr val="tx1"/>
                </a:solidFill>
                <a:latin typeface="Arial"/>
                <a:ea typeface="Arial"/>
                <a:cs typeface="Arial"/>
                <a:sym typeface="Arial"/>
              </a:rPr>
              <a:t>features a mild sex appeal.</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5857612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Advertisers have five different approaches they can use with sex appeals. They range from very subliminal messages to overt sexuality.</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5016538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 </a:t>
            </a:r>
            <a:r>
              <a:rPr lang="en-US" b="1" dirty="0">
                <a:latin typeface="Arial" charset="0"/>
              </a:rPr>
              <a:t>subliminal </a:t>
            </a:r>
            <a:r>
              <a:rPr lang="en-US" b="0" dirty="0">
                <a:latin typeface="Arial" charset="0"/>
              </a:rPr>
              <a:t>approach places </a:t>
            </a:r>
            <a:r>
              <a:rPr lang="en-US" dirty="0">
                <a:latin typeface="Arial" charset="0"/>
              </a:rPr>
              <a:t>sexual cues or icons in an advertisement with the idea of affecting the subconscious is subliminal advertising. Research has shown that subliminal advertising does not work. It is not effective. Ad clutter requires stronger ads that get attention. The </a:t>
            </a:r>
            <a:r>
              <a:rPr lang="en-US" b="1" dirty="0">
                <a:latin typeface="Arial" charset="0"/>
              </a:rPr>
              <a:t>sensuality</a:t>
            </a:r>
            <a:r>
              <a:rPr lang="en-US" dirty="0">
                <a:latin typeface="Arial" charset="0"/>
              </a:rPr>
              <a:t> approach conveys sex, but in a loving, romantic way. Women respond more favorably to a sensuous approach. It is viewed as more sophisticated and relies on a person’s imagination. Because it relies on imagination, the viewer can put their own positive spin on what they think will occur. Images of romance and love can be more enticing to viewers of an ad than raw sexuality. </a:t>
            </a:r>
            <a:r>
              <a:rPr lang="en-US" b="1" dirty="0">
                <a:latin typeface="Arial" charset="0"/>
              </a:rPr>
              <a:t>Sexual suggestiveness </a:t>
            </a:r>
            <a:r>
              <a:rPr lang="en-US" dirty="0">
                <a:latin typeface="Arial" charset="0"/>
              </a:rPr>
              <a:t>is a stronger hint about having sex, or a sexual theme. Recent ads have focused on women watching men who were shirtless or nearly nude, suggesting sexual fantasies that could occur with the man.</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29676204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Before using a decorative model, companies should consider several factors. First, using decorative models does improve ad recognition, but it does not improve brand recognition. Recalling the ad</a:t>
            </a:r>
            <a:r>
              <a:rPr lang="en-US" baseline="0" dirty="0">
                <a:latin typeface="Arial" charset="0"/>
              </a:rPr>
              <a:t> </a:t>
            </a:r>
            <a:r>
              <a:rPr lang="en-US" dirty="0">
                <a:latin typeface="Arial" charset="0"/>
              </a:rPr>
              <a:t>but not the brand is not good. Second, decorative models influence emotional and objective evaluations of the product for both male and female audiences. Third, attractive models produce higher levels of attention than less attractive models for both males and females. Fourth, decorative models produce higher purchase intentions when the product is sexually relevant. </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989846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Chapter 6 presents information on advertising design. It focuses on types of message strategies, appeals, and ad executions. This</a:t>
            </a:r>
            <a:r>
              <a:rPr lang="en-US" baseline="0" dirty="0">
                <a:latin typeface="Arial" charset="0"/>
              </a:rPr>
              <a:t> chapter examines three primary advertising design issues – message strategies, appeals, and executional frameworks. While discussed separately, decisions about ad design incorporate all three elements. Finally, the chapter discusses characteristics of strong sources and spokespersons, along with adjustments that must be made when designing advertising in international settings. </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5802510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Are sex appeals effective? Ads</a:t>
            </a:r>
            <a:r>
              <a:rPr lang="en-US" baseline="0" dirty="0">
                <a:latin typeface="Arial" charset="0"/>
              </a:rPr>
              <a:t> </a:t>
            </a:r>
            <a:r>
              <a:rPr lang="en-US" dirty="0">
                <a:latin typeface="Arial" charset="0"/>
              </a:rPr>
              <a:t>with</a:t>
            </a:r>
            <a:r>
              <a:rPr lang="en-US" baseline="0" dirty="0">
                <a:latin typeface="Arial" charset="0"/>
              </a:rPr>
              <a:t> sexual themes do attract attention. However, brand recall may be lower.</a:t>
            </a:r>
            <a:r>
              <a:rPr lang="en-US" dirty="0">
                <a:latin typeface="Arial" charset="0"/>
              </a:rPr>
              <a:t> Overt sexual ads, overt sexual cues, and nudity will increase physiological arousal. The cognitive impressions made in ads with sex appeals vary depending on the viewer. If the person likes the ad, then a positive cognitive impression is made of the brand. If they dislike the ad, then a negative cognitive impression is made of the brand. Societal</a:t>
            </a:r>
            <a:r>
              <a:rPr lang="en-US" baseline="0" dirty="0">
                <a:latin typeface="Arial" charset="0"/>
              </a:rPr>
              <a:t> trends also impact the use of sex appeals, especially in global markets.</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72328160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Sexual appeals in advertising are not all positive. A number of disadvantages are present. Using sex in advertising today has less influence because sex is common on television and in movies. Sexual themes interfere with brand recall and affect ad comprehension. A negative societal consequence is that such appeals</a:t>
            </a:r>
            <a:r>
              <a:rPr lang="en-US" baseline="0" dirty="0">
                <a:latin typeface="Arial" charset="0"/>
              </a:rPr>
              <a:t> may </a:t>
            </a:r>
            <a:r>
              <a:rPr lang="en-US" dirty="0">
                <a:latin typeface="Arial" charset="0"/>
              </a:rPr>
              <a:t>cause a greater dissatisfaction with the viewer’s own body. Females feel they are too fat. Males feel they are not strong or muscular enough. Sex appeals have also led to the objectifying of women. </a:t>
            </a:r>
            <a:r>
              <a:rPr lang="en-US" sz="1200" b="0" i="0" u="none" strike="noStrike" kern="1200" cap="none" baseline="0" dirty="0">
                <a:solidFill>
                  <a:schemeClr val="tx1"/>
                </a:solidFill>
                <a:latin typeface="Arial"/>
                <a:ea typeface="Arial"/>
                <a:cs typeface="Arial"/>
                <a:sym typeface="Arial"/>
              </a:rPr>
              <a:t>Dove’s Campaign for Real Beauty and others like it have worked to combat this problem.</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3154224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Music is an important part of advertising. It connects with emotions and generates memories. It has intrusive value and gets attention. Music increases the retention of visual information. It produces higher recall scores and can increase persuasiveness. Consumers often tie</a:t>
            </a:r>
            <a:r>
              <a:rPr lang="en-US" baseline="0" dirty="0">
                <a:latin typeface="Arial" charset="0"/>
              </a:rPr>
              <a:t> </a:t>
            </a:r>
            <a:r>
              <a:rPr lang="en-US" dirty="0">
                <a:latin typeface="Arial" charset="0"/>
              </a:rPr>
              <a:t>particular music to a specific brand of</a:t>
            </a:r>
            <a:r>
              <a:rPr lang="en-US" baseline="0" dirty="0">
                <a:latin typeface="Arial" charset="0"/>
              </a:rPr>
              <a:t> </a:t>
            </a:r>
            <a:r>
              <a:rPr lang="en-US" dirty="0">
                <a:latin typeface="Arial" charset="0"/>
              </a:rPr>
              <a:t>product.</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7861829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Music can play a variety of roles in ads. It can be incidental to the ad, hardly noticed by viewers, or it can be the central theme of the ad. The role it will assume impacts the type of music that will be selected. Advertisers can use a familiar tune, or they can write a jingle or new song. Music can be for background purposes or to create a certain mood as the ad progresses. In recent years, advertisers have worked more with musicians to create original new music for advertisements.</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7566192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Music appeals offer a number of advantages. Consumers have an affinity with existing songs, so when an existing song is used, consumers have already heard it and most have developed emotions with it. Brand awareness, brand equity, and brand loyalty become easier with music appeals. Even for new songs, consumers transfer affinity and positive feelings from the song to the brand. Musicians have become more open to writing and performing songs for ads. It gives them a way to be heard. Songs are often posted on YouTube and other sites. Occasionally, the full song version of a tune written for an ad will become popular and move to other music outlets.</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02202901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Rational appeals are based on the hierarchy of effects model and the sequence of steps outlined in the model. It implies active processing of information. Rational appeals work best for print ads where longer copy can be inserted and online where there is very little limit to what copy can be inserted. Rational appeals are common in business-to-business ads, again in print media, especially trade publications. When members of the buying center are searching for information, ads using rational appeals can be effective. Rational appeals work well for complex and high involvement products. If a person processes the information in a rational ad, it is excellent at changing attitudes. The question is, will consumers stop and look or listen to the ad and process the information?</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91374675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Most advertising creatives believe that emotions are the key to developing brand loyalty. Emotions and feelings will create bonds with a brand. Emotional appeals are becoming more common in B-to-B advertising and are now used in about 25% of all business ads. The rationale is that business buyers are people also, and even in business decisions, emotions are an important component. Emotional appeals work really well for television, where people can see and hear the emotions. They</a:t>
            </a:r>
            <a:r>
              <a:rPr lang="en-US" baseline="0" dirty="0">
                <a:latin typeface="Arial" charset="0"/>
              </a:rPr>
              <a:t> also work </a:t>
            </a:r>
            <a:r>
              <a:rPr lang="en-US" dirty="0">
                <a:latin typeface="Arial" charset="0"/>
              </a:rPr>
              <a:t>well on the internet. Emotional appeals work well with other types of appeals and are often combined with other appeals like humor.</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48687747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Emotional appeals are often used because consumers tend to ignore</a:t>
            </a:r>
            <a:r>
              <a:rPr lang="en-US" baseline="0" dirty="0">
                <a:latin typeface="Arial" charset="0"/>
              </a:rPr>
              <a:t> ads, and emotional themes tend to be noticed more. Rational appeals, especially, are often ignored unless the person is in the market for that particular product. </a:t>
            </a:r>
            <a:r>
              <a:rPr lang="en-US" sz="1200" b="0" i="0" u="none" strike="noStrike" kern="1200" cap="none" baseline="0" dirty="0">
                <a:solidFill>
                  <a:schemeClr val="tx1"/>
                </a:solidFill>
                <a:latin typeface="Arial"/>
                <a:ea typeface="Arial"/>
                <a:cs typeface="Arial"/>
                <a:sym typeface="Arial"/>
              </a:rPr>
              <a:t>This advertisement for DuPage Medical Group utilizes an emotional appeal.</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0738970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For these questions, encourage students to think about advertising appeals they have encountered in their own lives. Which appeals stimulated a purchase for them, and what kind of product or service was it?  </a:t>
            </a:r>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70350869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Scarcity appeals urge consumers to make a purchase now because of some type of limitation. Often that limitation is a limited supply, which means products must be purchased before they are all gone. It can be based on limited time. You only have 5 days or one week, or just one hour. Scarcity appeals are often tied to other promotions such as contests, sweepstakes, and coupons. The concept is to encourage customers to take action immediately, or it will be too late.</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654911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err="1">
                <a:latin typeface="Arial" charset="0"/>
              </a:rPr>
              <a:t>Adweek</a:t>
            </a:r>
            <a:r>
              <a:rPr lang="en-US" dirty="0">
                <a:latin typeface="Arial" charset="0"/>
              </a:rPr>
              <a:t> Media and Harris Interactive conducted a survey of consumers about their attitudes toward advertising. 55% said ads were somewhat or very interesting compared to only 13% who said advertising was not interesting at all. About 6% said ads were very influential in the purchase decisions they made, and 29% said ads were somewhat influential in purchase decisions. About half of the survey respondents in the 18- to 34-year-old age bracket were influenced by advertising. The percentage dropped to 37% for individuals 35 to 44 and 28% for individuals 45 and older.</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26506417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An </a:t>
            </a:r>
            <a:r>
              <a:rPr lang="en-US" b="1" dirty="0"/>
              <a:t>executional framework</a:t>
            </a:r>
            <a:r>
              <a:rPr lang="en-US" dirty="0"/>
              <a:t> signifies the manner in which an advertising appeal will be presented. It should be chosen in conjunction with an advertising appeal and a message strategy. There are eight different executions that can be used. While almost any execution can be used with any appeal and message strategy, there are logical combinations, and there are some combinations that do not work well together. For instance, a common combination would be emotional appeal, affective message strategy, and slice-of-life execution. A combination that would be difficult to pull off would be rational appeal, affective message strategy, and demonstration execution.</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96924110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Animation usage has increased dramatically, and </a:t>
            </a:r>
            <a:r>
              <a:rPr lang="en-US" baseline="0" dirty="0"/>
              <a:t>is</a:t>
            </a:r>
            <a:r>
              <a:rPr lang="en-US" dirty="0"/>
              <a:t> often now a chosen method of advertising. The skill and quality of animation has improved greatly in the last 20 years. One technique, known as </a:t>
            </a:r>
            <a:r>
              <a:rPr lang="en-US" dirty="0" err="1"/>
              <a:t>rotoscoping</a:t>
            </a:r>
            <a:r>
              <a:rPr lang="en-US" dirty="0"/>
              <a:t>, involves drawing animated characters into scenes with live characters. </a:t>
            </a:r>
            <a:r>
              <a:rPr lang="en-US" dirty="0" err="1"/>
              <a:t>Rotoscoping</a:t>
            </a:r>
            <a:r>
              <a:rPr lang="en-US" dirty="0"/>
              <a:t> also can be used to merge live video scenes to make it look like it really happened or all occurred at the same time. The costs of animation have come down in recent years, which makes it more appealing to advertisers. Animation is now used even for B-to-B advertising.</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92887172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slice-of-life execution was made popular by Procter &amp; Gamble in the 1950s. The basic premise is the introduction of a problem that a product solves. Slice-of-life has four components. It opens with an encounter between people or with a situation. A problem occurs. Then there is interaction, which can be a voice-over or conversation between two people. Then comes the P &amp; G product that solves the problem. The typical detergent scenario is of a child’s uniform getting dirty and now it is not available for the championship game. The mother interacts with a neighbor who recommends Tide or Cheer, and the uniform is clean. Everyone is happy as the child runs out onto the field in a clean uniform.</a:t>
            </a:r>
          </a:p>
          <a:p>
            <a:endParaRPr lang="en-US" sz="1200" b="0" i="0" u="none" strike="noStrike" kern="1200" cap="none" dirty="0">
              <a:solidFill>
                <a:schemeClr val="dk1"/>
              </a:solidFill>
              <a:effectLst/>
              <a:latin typeface="Arial"/>
              <a:ea typeface="Arial"/>
              <a:cs typeface="Arial"/>
              <a:sym typeface="Arial"/>
            </a:endParaRPr>
          </a:p>
          <a:p>
            <a:r>
              <a:rPr lang="en-US" sz="1200" b="0" i="0" u="none" strike="noStrike" kern="1200" cap="none" dirty="0">
                <a:solidFill>
                  <a:schemeClr val="dk1"/>
                </a:solidFill>
                <a:effectLst/>
                <a:latin typeface="Arial"/>
                <a:ea typeface="Arial"/>
                <a:cs typeface="Arial"/>
                <a:sym typeface="Arial"/>
              </a:rPr>
              <a:t>The diagram flows as follows.</a:t>
            </a:r>
            <a:endParaRPr lang="en-IN" sz="1200" b="0" i="0" u="none" strike="noStrike" kern="1200" cap="none" dirty="0">
              <a:solidFill>
                <a:schemeClr val="dk1"/>
              </a:solidFill>
              <a:effectLst/>
              <a:latin typeface="Arial"/>
              <a:ea typeface="Arial"/>
              <a:cs typeface="Arial"/>
              <a:sym typeface="Arial"/>
            </a:endParaRPr>
          </a:p>
          <a:p>
            <a:pPr lvl="0"/>
            <a:r>
              <a:rPr lang="en-US" sz="1200" b="0" i="0" u="none" strike="noStrike" kern="1200" cap="none" dirty="0">
                <a:solidFill>
                  <a:schemeClr val="dk1"/>
                </a:solidFill>
                <a:effectLst/>
                <a:latin typeface="Arial"/>
                <a:ea typeface="Arial"/>
                <a:cs typeface="Arial"/>
                <a:sym typeface="Arial"/>
              </a:rPr>
              <a:t>Encounter</a:t>
            </a:r>
            <a:endParaRPr lang="en-IN" sz="1200" b="0" i="0" u="none" strike="noStrike" kern="1200" cap="none" dirty="0">
              <a:solidFill>
                <a:schemeClr val="dk1"/>
              </a:solidFill>
              <a:effectLst/>
              <a:latin typeface="Arial"/>
              <a:ea typeface="Arial"/>
              <a:cs typeface="Arial"/>
              <a:sym typeface="Arial"/>
            </a:endParaRPr>
          </a:p>
          <a:p>
            <a:pPr lvl="0"/>
            <a:r>
              <a:rPr lang="en-US" sz="1200" b="0" i="0" u="none" strike="noStrike" kern="1200" cap="none" dirty="0">
                <a:solidFill>
                  <a:schemeClr val="dk1"/>
                </a:solidFill>
                <a:effectLst/>
                <a:latin typeface="Arial"/>
                <a:ea typeface="Arial"/>
                <a:cs typeface="Arial"/>
                <a:sym typeface="Arial"/>
              </a:rPr>
              <a:t>Problem</a:t>
            </a:r>
            <a:endParaRPr lang="en-IN" sz="1200" b="0" i="0" u="none" strike="noStrike" kern="1200" cap="none" dirty="0">
              <a:solidFill>
                <a:schemeClr val="dk1"/>
              </a:solidFill>
              <a:effectLst/>
              <a:latin typeface="Arial"/>
              <a:ea typeface="Arial"/>
              <a:cs typeface="Arial"/>
              <a:sym typeface="Arial"/>
            </a:endParaRPr>
          </a:p>
          <a:p>
            <a:pPr lvl="0"/>
            <a:r>
              <a:rPr lang="en-US" sz="1200" b="0" i="0" u="none" strike="noStrike" kern="1200" cap="none" dirty="0">
                <a:solidFill>
                  <a:schemeClr val="dk1"/>
                </a:solidFill>
                <a:effectLst/>
                <a:latin typeface="Arial"/>
                <a:ea typeface="Arial"/>
                <a:cs typeface="Arial"/>
                <a:sym typeface="Arial"/>
              </a:rPr>
              <a:t>Interaction</a:t>
            </a:r>
            <a:endParaRPr lang="en-IN" sz="1200" b="0" i="0" u="none" strike="noStrike" kern="1200" cap="none" dirty="0">
              <a:solidFill>
                <a:schemeClr val="dk1"/>
              </a:solidFill>
              <a:effectLst/>
              <a:latin typeface="Arial"/>
              <a:ea typeface="Arial"/>
              <a:cs typeface="Arial"/>
              <a:sym typeface="Arial"/>
            </a:endParaRPr>
          </a:p>
          <a:p>
            <a:pPr lvl="0"/>
            <a:r>
              <a:rPr lang="en-US" sz="1200" b="0" i="0" u="none" strike="noStrike" kern="1200" cap="none" dirty="0">
                <a:solidFill>
                  <a:schemeClr val="dk1"/>
                </a:solidFill>
                <a:effectLst/>
                <a:latin typeface="Arial"/>
                <a:ea typeface="Arial"/>
                <a:cs typeface="Arial"/>
                <a:sym typeface="Arial"/>
              </a:rPr>
              <a:t>Solution</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6660895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Storytelling is</a:t>
            </a:r>
            <a:r>
              <a:rPr lang="en-US" baseline="0" dirty="0"/>
              <a:t> similar to the slice-of-life execution, but does not include an encounter where the brand solves the problem. Storytelling resembles a 30-second movie, with a plot. The brand is more at the periphery of the ad, not its central focus. Rather than tell a brand’s benefits or attributes, the ad leaves the audience to draw their own conclusions.</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28188368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Testimonials are used in the business-to-business sector</a:t>
            </a:r>
            <a:r>
              <a:rPr lang="en-US" baseline="0" dirty="0"/>
              <a:t> and </a:t>
            </a:r>
            <a:r>
              <a:rPr lang="en-US" dirty="0"/>
              <a:t>the service sector. Testimonials involve customers giving testimonies about a product or service. Testimonies can enhance the credibility of a product. The testimonies can be given by real customers or by paid actors. Real customers are more believable, but lack polish for a TV ad. Paid actors sometimes look like paid actors, and the testimony benefits are lost.</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21327008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When using the authoritative execution, advertisers seek to convince consumers of the product’s superiority. The most common approach is to use some type of expert authority, such as a doctor, dentist, lawyer, or electrician. Scientific evidence or even survey evidence can be used to support the claim. It works best if the evidence is independent, such as </a:t>
            </a:r>
            <a:r>
              <a:rPr lang="en-US" i="1" dirty="0"/>
              <a:t>Consumer Reports</a:t>
            </a:r>
            <a:r>
              <a:rPr lang="en-US" dirty="0"/>
              <a:t>. The authoritative approach is used in business-to-business ads, especially in trade journals. Authoritative executions rely on cognitive processing of the information, so they work best with print media where copy can be supplied.</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16496094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A demonstration execution shows how a product works. A demonstration is an effective way to communicate the benefits of a product to viewers. It is used in business-to-business advertising to show how a product can meet the needs of a business. It works best for television and the internet.</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38091637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Fantasy executions lift the audience beyond reality to a world of make-believe. Some are meant to be realistic, but most are fantasies that are irrational and would never really happen. The most common themes for fantasy executions are sex, love, and romance. As a result, fantasy</a:t>
            </a:r>
            <a:r>
              <a:rPr lang="en-US" baseline="0" dirty="0"/>
              <a:t> executions work </a:t>
            </a:r>
            <a:r>
              <a:rPr lang="en-US" dirty="0"/>
              <a:t>well for perfume and cologne. They also work well for clothing and vacation destinations. A few business-to-business ads have featured fantasies, but the danger is that customers will not take the business seriously. </a:t>
            </a:r>
            <a:r>
              <a:rPr lang="en-US" sz="1200" b="0" i="0" u="none" strike="noStrike" kern="1200" cap="none" baseline="0" dirty="0">
                <a:solidFill>
                  <a:schemeClr val="tx1"/>
                </a:solidFill>
                <a:latin typeface="Arial"/>
                <a:ea typeface="Arial"/>
                <a:cs typeface="Arial"/>
                <a:sym typeface="Arial"/>
              </a:rPr>
              <a:t>This Coleman Theatre ad utilizes a fantasy approach designed for brides-to-be.</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2382449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Informative executions present information to the audience in a straightforward manner. They are used extensively in radio, often by DJs. Informative ads are less common in television and in print. Informative ads are common with business-to-business. The key to whether individuals pay attention is the buying situation. If someone is looking for a particular product, then they may notice the informative ad. Level of involvement is important. Consumers and business buyers have to be involved at the time to notice informative ads. Placement is also important. Ads placed next to an article on the topic are more likely to be noticed.</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1222960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Selecting the right source and spokesperson for an advertisement is a critical decision. Advertisers have four choices – celebrities, CEOs of companies, experts from various fields, and typical persons.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a:solidFill>
                  <a:schemeClr val="dk1"/>
                </a:solidFill>
                <a:effectLst/>
                <a:latin typeface="Arial"/>
                <a:ea typeface="Arial"/>
                <a:cs typeface="Arial"/>
                <a:sym typeface="Arial"/>
              </a:rPr>
              <a:t>The diagram is structured as follows. Source splits into four subtopics of celebrities, C E </a:t>
            </a:r>
            <a:r>
              <a:rPr lang="en-US" sz="1200" b="0" i="0" u="none" strike="noStrike" kern="1200" cap="none" dirty="0" err="1">
                <a:solidFill>
                  <a:schemeClr val="dk1"/>
                </a:solidFill>
                <a:effectLst/>
                <a:latin typeface="Arial"/>
                <a:ea typeface="Arial"/>
                <a:cs typeface="Arial"/>
                <a:sym typeface="Arial"/>
              </a:rPr>
              <a:t>Os</a:t>
            </a:r>
            <a:r>
              <a:rPr lang="en-US" sz="1200" b="0" i="0" u="none" strike="noStrike" kern="1200" cap="none" dirty="0">
                <a:solidFill>
                  <a:schemeClr val="dk1"/>
                </a:solidFill>
                <a:effectLst/>
                <a:latin typeface="Arial"/>
                <a:ea typeface="Arial"/>
                <a:cs typeface="Arial"/>
                <a:sym typeface="Arial"/>
              </a:rPr>
              <a:t>, experts, typical persons</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6947005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 </a:t>
            </a:r>
            <a:r>
              <a:rPr lang="en-US" dirty="0" err="1">
                <a:latin typeface="Arial" charset="0"/>
              </a:rPr>
              <a:t>mcgarrybowen</a:t>
            </a:r>
            <a:r>
              <a:rPr lang="en-US" dirty="0">
                <a:latin typeface="Arial" charset="0"/>
              </a:rPr>
              <a:t> advertising agency was founded in 2002 with the design to be both “gracious” and “tenacious.” Over the past decade, it has picked up an impressive list of clients such as Chevron, Canon, Disney, JP Morgan, Kraft, Oscar Mayer, and Pfizer. This full-service agency believes in people and emphasizes collaboration among employees and with clients. To achieve marketing goals, the creative staff utilizes a storytelling approach and strategic planning. Rather than integration, the goal is unification.</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42980614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The most common type of spokesperson is the celebrity. They are featured in a small percentage of all ads. A celebrity can enhance brand equity and create emotional bonds with the brand. Celebrities are more effective with younger consumers than with older individuals. Athletes are a popular category of spokespersons. Celebrity spokespersons can be used to establish a brand’s personality.</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97348202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Three additional categories of celebrity endorsements are: celebrity voice-overs, dead-person endorsements, and social media endorsements. Celebrity voice-overs are used because of the quality of their voice. Sometimes it is because the voice can be recognized and will influence consumers. At other times, the voice-over is a distraction because consumers pay too much attention to the voice and don’t hear the brand message. Another category, dead celebrities, is somewhat controversial. It is becoming more common because they can’t bring negative publicity to themselves or the brand. The newest form of celebrity endorsements is with</a:t>
            </a:r>
            <a:r>
              <a:rPr lang="en-US" baseline="0" dirty="0"/>
              <a:t> social media. Celebrities are paid to post positive comments about a brand on social media, such as Twitter.</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00203764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CEOs can be used as spokespersons. They work well if they are highly visible and personable. They can be a major asset to a company. They work especially well for local companies where consumers in that area know them personally, or at least have met them. Expert spokespersons should be experts in their fields. They then serve as authoritative figures and can provide expert opinions. The last category is typical persons. They can be either paid actors who portray a typical person, or everyday, ordinary people. This </a:t>
            </a:r>
            <a:r>
              <a:rPr lang="en-US" sz="1200" b="0" i="0" u="none" strike="noStrike" kern="1200" cap="none" baseline="0" dirty="0">
                <a:solidFill>
                  <a:schemeClr val="tx1"/>
                </a:solidFill>
                <a:latin typeface="Arial"/>
                <a:ea typeface="Arial"/>
                <a:cs typeface="Arial"/>
                <a:sym typeface="Arial"/>
              </a:rPr>
              <a:t>advertisement for Origin Bank features typical people.</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9506735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In evaluating sources, companies and ad agencies consider several characteristics. The effectiveness of the spokesperson depends on his/her degree of credibility. The level of credibility is determined by five factors – attractiveness, trustworthiness, similarity, expertise, and likeability. </a:t>
            </a:r>
            <a:r>
              <a:rPr lang="en-US" sz="1200" b="0" i="0" u="none" strike="noStrike" kern="1200" cap="none" dirty="0">
                <a:solidFill>
                  <a:schemeClr val="dk1"/>
                </a:solidFill>
                <a:effectLst/>
                <a:latin typeface="Arial"/>
                <a:ea typeface="Arial"/>
                <a:cs typeface="Arial"/>
                <a:sym typeface="Arial"/>
              </a:rPr>
              <a:t>The diagram shows credibility to be composed of attractiveness, trustworthiness, similarity, expertise, likeability.</a:t>
            </a:r>
            <a:endParaRPr lang="en-IN" sz="1200" b="0" i="0" u="none" strike="noStrike" kern="1200" cap="none" dirty="0">
              <a:solidFill>
                <a:schemeClr val="dk1"/>
              </a:solidFill>
              <a:effectLst/>
              <a:latin typeface="Arial"/>
              <a:ea typeface="Arial"/>
              <a:cs typeface="Arial"/>
              <a:sym typeface="Arial"/>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05507130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Source credibility is derived from five characteristics: attractiveness, trustworthiness, similarity, expertise, and likability. Credibility determines the level of acceptance of the individual and his/her message. Credibility translates into the spokesperson being believable. Most sources do not score high on all of the dimensions. Celebrities are the most likely to possess all of the characteristics, at least to some degree.</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25963313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Attractiveness deals with both physical attractiveness and personality attractiveness. To be attractive, the spokesperson needs both. Someone who is physically attractive but has a rotten personality will not be a good spokesperson. Individuals who are physically attractive will be seen as more credible than less attractive people. </a:t>
            </a:r>
            <a:r>
              <a:rPr lang="en-US" sz="1200" b="0" i="0" u="none" strike="noStrike" kern="1200" cap="none" baseline="0" dirty="0">
                <a:solidFill>
                  <a:schemeClr val="tx1"/>
                </a:solidFill>
                <a:latin typeface="Arial"/>
                <a:ea typeface="Arial"/>
                <a:cs typeface="Arial"/>
                <a:sym typeface="Arial"/>
              </a:rPr>
              <a:t>A happy child improves the attractiveness of this ad for Ouachita Independent Bank.</a:t>
            </a:r>
            <a:endParaRPr lang="en-IN" dirty="0"/>
          </a:p>
          <a:p>
            <a:endParaRPr lang="en-IN" dirty="0"/>
          </a:p>
          <a:p>
            <a:r>
              <a:rPr lang="en-US" dirty="0"/>
              <a:t> The text at the bottom of the ad reads treat yourself to high interest checking plus savings.</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1946692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Similarity is important and closely related to attractiveness. Similarity allows for identification with the spokesperson. Identification can come from having similar beliefs, attitudes, preferences, or behaviors. Sometimes it comes from aspirations, something a consumer wants to be or has dreamed of being.</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90799482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Closely related to attractiveness and similarity is likeability. Consumers respond to sources they like. That likeability can be derived in a number of different ways. An actor may be likeable because of a role he/she plays in a TV show or movie. If it is an athlete, the</a:t>
            </a:r>
            <a:r>
              <a:rPr lang="en-US" baseline="0" dirty="0"/>
              <a:t> source </a:t>
            </a:r>
            <a:r>
              <a:rPr lang="en-US" dirty="0"/>
              <a:t>may be a favorite player or on a favorite team. It may be that the source supports the consumer’s favorite charity. If someone likes the source, then that liking will usually transfer to the brand being endorsed. But, if for some reason an individual does not like a spokesperson, then that dislike will transfer to the brand also.</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9363971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Not all celebrities or spokespersons are viewed as trustworthy. Trustworthiness is the consumer’s degree of confidence in or acceptance of a spokesperson. Trustworthiness enhances the ability for a consumer to believe the message. Likeability and trustworthiness are closely related.</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57638247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Spokespersons with higher levels of expertise are viewed as being more credible. Expertise is often connected to a person’s livelihood or occupation. </a:t>
            </a:r>
            <a:r>
              <a:rPr lang="en-US" sz="1200" b="0" i="0" u="none" strike="noStrike" kern="1200" cap="none" baseline="0" dirty="0">
                <a:solidFill>
                  <a:schemeClr val="tx1"/>
                </a:solidFill>
                <a:latin typeface="Arial"/>
                <a:ea typeface="Arial"/>
                <a:cs typeface="Arial"/>
                <a:sym typeface="Arial"/>
              </a:rPr>
              <a:t>Expertise can be valuable in persuasive advertisements designed to change opinions or attitudes.</a:t>
            </a:r>
            <a:r>
              <a:rPr lang="en-US" dirty="0"/>
              <a:t> </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6618574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The </a:t>
            </a:r>
            <a:r>
              <a:rPr lang="en-US" b="1" dirty="0"/>
              <a:t>message theme</a:t>
            </a:r>
            <a:r>
              <a:rPr lang="en-US" dirty="0"/>
              <a:t> outlines the key ideas in an advertisement. It is a central part of the creative brief. The message then can be created using a number of different </a:t>
            </a:r>
            <a:r>
              <a:rPr lang="en-US" b="1" dirty="0"/>
              <a:t>message strategies</a:t>
            </a:r>
            <a:r>
              <a:rPr lang="en-US" dirty="0"/>
              <a:t>, the primary tactic or approach used to deliver the message theme. Message strategies can be divided into three main categories that correspond with the three components of attitude – cognitive, affective, and conative. Let’s take a closer look at these…</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92290823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In choosing a spokesperson, it is important to match source types with characteristics. Celebrities tend to score high in credibility because they often score high on the other five dimensions. The risk is negative publicity and the endorsement of too many products, which lessen credibility. CEOs are typically seen as having high levels of trustworthiness, expertise, and credibility. But, not all are good on camera, so an agency must exercise care when selecting CEOs. For experts, seek those</a:t>
            </a:r>
            <a:r>
              <a:rPr lang="en-US" baseline="0" dirty="0"/>
              <a:t> </a:t>
            </a:r>
            <a:r>
              <a:rPr lang="en-US" dirty="0"/>
              <a:t>who are attractive, likeable, and trustworthy. Valid credentials are important. For typical persons, using multiple typical persons in an ad increases credibility. Using three customers to discuss a product may be better than using just one. Real people can be useful, but may not be effective</a:t>
            </a:r>
            <a:r>
              <a:rPr lang="en-US" baseline="0" dirty="0"/>
              <a:t> </a:t>
            </a:r>
            <a:r>
              <a:rPr lang="en-US" dirty="0"/>
              <a:t>on television, resulting in an ad that comes across poorly. Using actors helps because they are skilled at acting and learning lines. However, they may not appear to be real.</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48965447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In global markets, it is necessary to adapt message strategies,</a:t>
            </a:r>
            <a:r>
              <a:rPr lang="en-US" baseline="0" dirty="0"/>
              <a:t> appeals, and execution to cultural differences. Companies need to be careful with translations and language.</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75065080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baseline="0" dirty="0">
                <a:solidFill>
                  <a:schemeClr val="tx1"/>
                </a:solidFill>
                <a:latin typeface="Arial"/>
                <a:ea typeface="Arial"/>
                <a:cs typeface="Arial"/>
                <a:sym typeface="Arial"/>
              </a:rPr>
              <a:t>Due to the level of competition you will face in seeking a job after graduation, the manner in which a resume and application letter are designed becomes vital. It will have an impact on whether you get an interview or are placed in the reject pile. The cognitive message strategies explained in this chapter will help determine the best approach to take. </a:t>
            </a:r>
            <a:endParaRPr lang="en-US"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38021794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baseline="0" dirty="0">
                <a:solidFill>
                  <a:schemeClr val="tx1"/>
                </a:solidFill>
                <a:latin typeface="Arial"/>
                <a:ea typeface="Arial"/>
                <a:cs typeface="Arial"/>
                <a:sym typeface="Arial"/>
              </a:rPr>
              <a:t>Access the authors’ blog for Chapter 6 at the URLs provided to complete these exercises. Answer the questions that are posed on the blog.</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21726562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
        <p:nvSpPr>
          <p:cNvPr id="383" name="Shape 38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65</a:t>
            </a:fld>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A </a:t>
            </a:r>
            <a:r>
              <a:rPr lang="en-US" b="1" dirty="0"/>
              <a:t>cognitive message strategy</a:t>
            </a:r>
            <a:r>
              <a:rPr lang="en-US" dirty="0"/>
              <a:t> presents rational arguments or pieces of information to consumers. Cognitive message strategies are designed to influence the cognitive component of attitude, which deals with beliefs and knowledge. Cognitive message strategies can be divided into five types – generic, preemptive, unique selling proposition, hyperbole, and comparative.</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0829446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A </a:t>
            </a:r>
            <a:r>
              <a:rPr lang="en-US" b="1" dirty="0"/>
              <a:t>generic cognitive message </a:t>
            </a:r>
            <a:r>
              <a:rPr lang="en-US" dirty="0"/>
              <a:t>strategy promotes a</a:t>
            </a:r>
            <a:r>
              <a:rPr lang="en-US" baseline="0" dirty="0"/>
              <a:t> brand’s attributes or benefits without any claim of superiority. </a:t>
            </a:r>
            <a:r>
              <a:rPr lang="en-US" sz="1200" b="0" i="0" u="none" strike="noStrike" kern="1200" cap="none" baseline="0" dirty="0">
                <a:solidFill>
                  <a:schemeClr val="tx1"/>
                </a:solidFill>
                <a:latin typeface="Arial"/>
                <a:ea typeface="Arial"/>
                <a:cs typeface="Arial"/>
                <a:sym typeface="Arial"/>
              </a:rPr>
              <a:t>This </a:t>
            </a:r>
            <a:r>
              <a:rPr lang="en-US" sz="1200" b="0" i="0" u="none" strike="noStrike" kern="1200" cap="none" baseline="0" dirty="0" err="1">
                <a:solidFill>
                  <a:schemeClr val="tx1"/>
                </a:solidFill>
                <a:latin typeface="Arial"/>
                <a:ea typeface="Arial"/>
                <a:cs typeface="Arial"/>
                <a:sym typeface="Arial"/>
              </a:rPr>
              <a:t>TruChoice</a:t>
            </a:r>
            <a:r>
              <a:rPr lang="en-US" sz="1200" b="0" i="0" u="none" strike="noStrike" kern="1200" cap="none" baseline="0" dirty="0">
                <a:solidFill>
                  <a:schemeClr val="tx1"/>
                </a:solidFill>
                <a:latin typeface="Arial"/>
                <a:ea typeface="Arial"/>
                <a:cs typeface="Arial"/>
                <a:sym typeface="Arial"/>
              </a:rPr>
              <a:t> advertisement concentrates on the cognitive aspects of purchasing and financing seeds for a farming enterprise.</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115091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A </a:t>
            </a:r>
            <a:r>
              <a:rPr lang="en-US" b="1" dirty="0"/>
              <a:t>preemptive cognitive message </a:t>
            </a:r>
            <a:r>
              <a:rPr lang="en-US" dirty="0"/>
              <a:t>strategy makes a claim of superiority based on a product’s specific attribute or benefit with the intent of preventing the competition from making the same claim.</a:t>
            </a:r>
            <a:endParaRPr lang="en-IN" dirty="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5591881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hapter Opener-add copyright">
    <p:spTree>
      <p:nvGrpSpPr>
        <p:cNvPr id="1" name="Shape 37"/>
        <p:cNvGrpSpPr/>
        <p:nvPr/>
      </p:nvGrpSpPr>
      <p:grpSpPr>
        <a:xfrm>
          <a:off x="0" y="0"/>
          <a:ext cx="0" cy="0"/>
          <a:chOff x="0" y="0"/>
          <a:chExt cx="0" cy="0"/>
        </a:xfrm>
      </p:grpSpPr>
      <p:sp>
        <p:nvSpPr>
          <p:cNvPr id="38" name="Title Placeholder"/>
          <p:cNvSpPr txBox="1">
            <a:spLocks noGrp="1"/>
          </p:cNvSpPr>
          <p:nvPr>
            <p:ph type="title"/>
          </p:nvPr>
        </p:nvSpPr>
        <p:spPr>
          <a:xfrm>
            <a:off x="457200" y="215371"/>
            <a:ext cx="8229600" cy="622828"/>
          </a:xfrm>
          <a:prstGeom prst="rect">
            <a:avLst/>
          </a:prstGeom>
          <a:noFill/>
          <a:ln>
            <a:noFill/>
          </a:ln>
        </p:spPr>
        <p:txBody>
          <a:bodyPr lIns="91425" tIns="91425" rIns="91425" bIns="91425" anchor="ctr"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Content Placeholder"/>
          <p:cNvSpPr txBox="1">
            <a:spLocks noGrp="1"/>
          </p:cNvSpPr>
          <p:nvPr>
            <p:ph type="body" idx="1"/>
          </p:nvPr>
        </p:nvSpPr>
        <p:spPr>
          <a:xfrm>
            <a:off x="457200" y="958098"/>
            <a:ext cx="8229600" cy="478970"/>
          </a:xfrm>
          <a:prstGeom prst="rect">
            <a:avLst/>
          </a:prstGeom>
          <a:noFill/>
          <a:ln>
            <a:noFill/>
          </a:ln>
        </p:spPr>
        <p:txBody>
          <a:bodyPr lIns="91425" tIns="91425" rIns="91425" bIns="91425" anchor="ctr" anchorCtr="0"/>
          <a:lstStyle>
            <a:lvl1pPr marL="0" marR="0" lvl="0" indent="0" algn="l" rtl="0">
              <a:spcBef>
                <a:spcPts val="0"/>
              </a:spcBef>
              <a:buClr>
                <a:srgbClr val="007FA3"/>
              </a:buClr>
              <a:buFont typeface="Arial"/>
              <a:buNone/>
              <a:defRPr sz="2000" b="0" i="0" u="none" strike="noStrike" cap="none">
                <a:solidFill>
                  <a:srgbClr val="007FA3"/>
                </a:solidFill>
                <a:latin typeface="+mn-lt"/>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4" name="Content Placeholder 3">
            <a:extLst>
              <a:ext uri="{FF2B5EF4-FFF2-40B4-BE49-F238E27FC236}">
                <a16:creationId xmlns:a16="http://schemas.microsoft.com/office/drawing/2014/main" id="{6EE677B9-EC76-47FA-B8D6-49D033518C61}"/>
              </a:ext>
            </a:extLst>
          </p:cNvPr>
          <p:cNvSpPr>
            <a:spLocks noGrp="1"/>
          </p:cNvSpPr>
          <p:nvPr>
            <p:ph sz="quarter" idx="13" hasCustomPrompt="1"/>
          </p:nvPr>
        </p:nvSpPr>
        <p:spPr>
          <a:xfrm>
            <a:off x="457200" y="1600200"/>
            <a:ext cx="4397375" cy="4525963"/>
          </a:xfrm>
        </p:spPr>
        <p:txBody>
          <a:bodyPr/>
          <a:lstStyle>
            <a:lvl1pPr marL="101600" indent="0">
              <a:buNone/>
              <a:defRPr/>
            </a:lvl1pPr>
          </a:lstStyle>
          <a:p>
            <a:pPr lvl="0"/>
            <a:r>
              <a:rPr lang="en-US" dirty="0"/>
              <a:t>Image of front cover</a:t>
            </a:r>
          </a:p>
        </p:txBody>
      </p:sp>
      <p:sp>
        <p:nvSpPr>
          <p:cNvPr id="6" name="Content Placeholder 5">
            <a:extLst>
              <a:ext uri="{FF2B5EF4-FFF2-40B4-BE49-F238E27FC236}">
                <a16:creationId xmlns:a16="http://schemas.microsoft.com/office/drawing/2014/main" id="{F4ED3915-2147-4382-A599-2376CC8854D1}"/>
              </a:ext>
            </a:extLst>
          </p:cNvPr>
          <p:cNvSpPr>
            <a:spLocks noGrp="1"/>
          </p:cNvSpPr>
          <p:nvPr>
            <p:ph sz="quarter" idx="14" hasCustomPrompt="1"/>
          </p:nvPr>
        </p:nvSpPr>
        <p:spPr>
          <a:xfrm>
            <a:off x="5029200" y="1600200"/>
            <a:ext cx="3657600" cy="1492250"/>
          </a:xfrm>
        </p:spPr>
        <p:txBody>
          <a:bodyPr anchor="b"/>
          <a:lstStyle>
            <a:lvl1pPr marL="101600" indent="0" algn="ctr">
              <a:buNone/>
              <a:defRPr sz="3000" b="1">
                <a:latin typeface="+mn-lt"/>
              </a:defRPr>
            </a:lvl1pPr>
            <a:lvl2pPr marL="558800" indent="0">
              <a:buNone/>
              <a:defRPr/>
            </a:lvl2pPr>
          </a:lstStyle>
          <a:p>
            <a:pPr lvl="0"/>
            <a:r>
              <a:rPr lang="en-US" dirty="0"/>
              <a:t>Chapter #</a:t>
            </a:r>
          </a:p>
        </p:txBody>
      </p:sp>
      <p:sp>
        <p:nvSpPr>
          <p:cNvPr id="8" name="Content Placeholder 7">
            <a:extLst>
              <a:ext uri="{FF2B5EF4-FFF2-40B4-BE49-F238E27FC236}">
                <a16:creationId xmlns:a16="http://schemas.microsoft.com/office/drawing/2014/main" id="{3B38FD8D-0DB0-4A1A-A3F1-E26B606AC837}"/>
              </a:ext>
            </a:extLst>
          </p:cNvPr>
          <p:cNvSpPr>
            <a:spLocks noGrp="1"/>
          </p:cNvSpPr>
          <p:nvPr>
            <p:ph sz="quarter" idx="15" hasCustomPrompt="1"/>
          </p:nvPr>
        </p:nvSpPr>
        <p:spPr>
          <a:xfrm>
            <a:off x="5029200" y="3252788"/>
            <a:ext cx="3657600" cy="2873375"/>
          </a:xfrm>
        </p:spPr>
        <p:txBody>
          <a:bodyPr/>
          <a:lstStyle>
            <a:lvl1pPr marL="0" indent="0" algn="ctr">
              <a:buNone/>
              <a:defRPr sz="2200">
                <a:latin typeface="+mn-lt"/>
              </a:defRPr>
            </a:lvl1pPr>
          </a:lstStyle>
          <a:p>
            <a:pPr lvl="0"/>
            <a:r>
              <a:rPr lang="en-US" dirty="0"/>
              <a:t>Chapter name</a:t>
            </a:r>
          </a:p>
        </p:txBody>
      </p:sp>
      <p:sp>
        <p:nvSpPr>
          <p:cNvPr id="12" name="Shape 13">
            <a:extLst>
              <a:ext uri="{FF2B5EF4-FFF2-40B4-BE49-F238E27FC236}">
                <a16:creationId xmlns:a16="http://schemas.microsoft.com/office/drawing/2014/main" id="{C5328E6C-2B17-49B8-8712-6C0E107A1D99}"/>
              </a:ext>
            </a:extLst>
          </p:cNvPr>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3" name="Shape 14">
            <a:extLst>
              <a:ext uri="{FF2B5EF4-FFF2-40B4-BE49-F238E27FC236}">
                <a16:creationId xmlns:a16="http://schemas.microsoft.com/office/drawing/2014/main" id="{CE0B5B1C-8858-43DC-BD75-C546F4738779}"/>
              </a:ext>
            </a:extLst>
          </p:cNvPr>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
        <p:nvSpPr>
          <p:cNvPr id="9" name="Picture Placeholder 8">
            <a:extLst>
              <a:ext uri="{FF2B5EF4-FFF2-40B4-BE49-F238E27FC236}">
                <a16:creationId xmlns:a16="http://schemas.microsoft.com/office/drawing/2014/main" id="{51B8939D-A957-42F9-A1B5-556D29D235AB}"/>
              </a:ext>
            </a:extLst>
          </p:cNvPr>
          <p:cNvSpPr>
            <a:spLocks noGrp="1"/>
          </p:cNvSpPr>
          <p:nvPr>
            <p:ph type="pic" sz="quarter" idx="16" hasCustomPrompt="1"/>
          </p:nvPr>
        </p:nvSpPr>
        <p:spPr>
          <a:xfrm>
            <a:off x="457200" y="6400801"/>
            <a:ext cx="1001713" cy="228600"/>
          </a:xfrm>
        </p:spPr>
        <p:txBody>
          <a:bodyPr anchor="ctr"/>
          <a:lstStyle>
            <a:lvl1pPr>
              <a:buNone/>
              <a:defRPr sz="1200">
                <a:latin typeface="Verdana" panose="020B0604030504040204" pitchFamily="34" charset="0"/>
                <a:ea typeface="Verdana" panose="020B0604030504040204" pitchFamily="34" charset="0"/>
              </a:defRPr>
            </a:lvl1pPr>
          </a:lstStyle>
          <a:p>
            <a:r>
              <a:rPr lang="en-US" dirty="0"/>
              <a:t>Logo</a:t>
            </a:r>
          </a:p>
        </p:txBody>
      </p:sp>
      <p:sp>
        <p:nvSpPr>
          <p:cNvPr id="18" name="Content Placeholder 17">
            <a:extLst>
              <a:ext uri="{FF2B5EF4-FFF2-40B4-BE49-F238E27FC236}">
                <a16:creationId xmlns:a16="http://schemas.microsoft.com/office/drawing/2014/main" id="{0CF87F15-2C58-4DFC-BACB-0E2C6507BCDE}"/>
              </a:ext>
            </a:extLst>
          </p:cNvPr>
          <p:cNvSpPr>
            <a:spLocks noGrp="1"/>
          </p:cNvSpPr>
          <p:nvPr>
            <p:ph sz="quarter" idx="17" hasCustomPrompt="1"/>
          </p:nvPr>
        </p:nvSpPr>
        <p:spPr>
          <a:xfrm>
            <a:off x="2097088" y="6400800"/>
            <a:ext cx="6589712" cy="228600"/>
          </a:xfrm>
        </p:spPr>
        <p:txBody>
          <a:bodyPr anchor="ctr"/>
          <a:lstStyle>
            <a:lvl1pPr algn="r">
              <a:buNone/>
              <a:defRPr sz="1200">
                <a:latin typeface="Verdana" panose="020B0604030504040204" pitchFamily="34" charset="0"/>
                <a:ea typeface="Verdana" panose="020B0604030504040204" pitchFamily="34" charset="0"/>
              </a:defRPr>
            </a:lvl1pPr>
          </a:lstStyle>
          <a:p>
            <a:pPr lvl="0"/>
            <a:r>
              <a:rPr lang="en-US" dirty="0"/>
              <a:t>Copyright Information</a:t>
            </a:r>
          </a:p>
        </p:txBody>
      </p:sp>
    </p:spTree>
    <p:extLst>
      <p:ext uri="{BB962C8B-B14F-4D97-AF65-F5344CB8AC3E}">
        <p14:creationId xmlns:p14="http://schemas.microsoft.com/office/powerpoint/2010/main" val="839355990"/>
      </p:ext>
    </p:extLst>
  </p:cSld>
  <p:clrMapOvr>
    <a:masterClrMapping/>
  </p:clrMapOvr>
  <p:extLst>
    <p:ext uri="{DCECCB84-F9BA-43D5-87BE-67443E8EF086}">
      <p15:sldGuideLst xmlns:p15="http://schemas.microsoft.com/office/powerpoint/2012/main">
        <p15:guide id="1" orient="horz" pos="4176"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Figure + Caption">
    <p:spTree>
      <p:nvGrpSpPr>
        <p:cNvPr id="1" name="Shape 53"/>
        <p:cNvGrpSpPr/>
        <p:nvPr/>
      </p:nvGrpSpPr>
      <p:grpSpPr>
        <a:xfrm>
          <a:off x="0" y="0"/>
          <a:ext cx="0" cy="0"/>
          <a:chOff x="0" y="0"/>
          <a:chExt cx="0" cy="0"/>
        </a:xfrm>
      </p:grpSpPr>
      <p:sp>
        <p:nvSpPr>
          <p:cNvPr id="54" name="Tile Placeholder"/>
          <p:cNvSpPr txBox="1">
            <a:spLocks noGrp="1"/>
          </p:cNvSpPr>
          <p:nvPr>
            <p:ph type="title" hasCustomPrompt="1"/>
          </p:nvPr>
        </p:nvSpPr>
        <p:spPr>
          <a:xfrm>
            <a:off x="457200" y="241479"/>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64404"/>
            <a:ext cx="8232775" cy="3417887"/>
          </a:xfrm>
        </p:spPr>
        <p:txBody>
          <a:bodyPr/>
          <a:lstStyle/>
          <a:p>
            <a:endParaRPr lang="en-US" dirty="0"/>
          </a:p>
        </p:txBody>
      </p:sp>
      <p:sp>
        <p:nvSpPr>
          <p:cNvPr id="55" name="Content Placeholder"/>
          <p:cNvSpPr txBox="1">
            <a:spLocks noGrp="1"/>
          </p:cNvSpPr>
          <p:nvPr>
            <p:ph type="body" idx="1" hasCustomPrompt="1"/>
          </p:nvPr>
        </p:nvSpPr>
        <p:spPr>
          <a:xfrm>
            <a:off x="457200" y="5102487"/>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850975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457200" y="1558412"/>
            <a:ext cx="4484688" cy="3754437"/>
          </a:xfrm>
        </p:spPr>
        <p:txBody>
          <a:bodyPr/>
          <a:lstStyle>
            <a:lvl1pPr>
              <a:defRPr/>
            </a:lvl1pPr>
          </a:lstStyle>
          <a:p>
            <a:pPr lvl="0"/>
            <a:r>
              <a:rPr lang="en-US" dirty="0"/>
              <a:t>Figure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5048250" y="1558412"/>
            <a:ext cx="3638550" cy="37544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6604282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bel Layout 1">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065091D3-E16C-46AB-9A90-0F52CA812534}"/>
              </a:ext>
            </a:extLst>
          </p:cNvPr>
          <p:cNvSpPr>
            <a:spLocks noGrp="1"/>
          </p:cNvSpPr>
          <p:nvPr>
            <p:ph type="title" hasCustomPrompt="1"/>
          </p:nvPr>
        </p:nvSpPr>
        <p:spPr/>
        <p:txBody>
          <a:bodyPr/>
          <a:lstStyle>
            <a:lvl1pPr>
              <a:defRPr sz="3600">
                <a:latin typeface="+mj-lt"/>
              </a:defRPr>
            </a:lvl1pPr>
          </a:lstStyle>
          <a:p>
            <a:r>
              <a:rPr lang="en-US" dirty="0"/>
              <a:t>Click to add title</a:t>
            </a:r>
          </a:p>
        </p:txBody>
      </p:sp>
      <p:sp>
        <p:nvSpPr>
          <p:cNvPr id="7" name="Image title">
            <a:extLst>
              <a:ext uri="{FF2B5EF4-FFF2-40B4-BE49-F238E27FC236}">
                <a16:creationId xmlns:a16="http://schemas.microsoft.com/office/drawing/2014/main" id="{CB345607-C53C-44AF-8929-3BDC4C617AB6}"/>
              </a:ext>
            </a:extLst>
          </p:cNvPr>
          <p:cNvSpPr>
            <a:spLocks noGrp="1"/>
          </p:cNvSpPr>
          <p:nvPr>
            <p:ph type="body" sz="quarter" idx="13" hasCustomPrompt="1"/>
          </p:nvPr>
        </p:nvSpPr>
        <p:spPr>
          <a:xfrm>
            <a:off x="2982913" y="4359275"/>
            <a:ext cx="3482975" cy="600075"/>
          </a:xfrm>
        </p:spPr>
        <p:txBody>
          <a:bodyPr/>
          <a:lstStyle>
            <a:lvl1pPr marL="101600" indent="0">
              <a:buNone/>
              <a:defRPr/>
            </a:lvl1pPr>
          </a:lstStyle>
          <a:p>
            <a:pPr lvl="0"/>
            <a:r>
              <a:rPr lang="en-US" dirty="0"/>
              <a:t>Image title</a:t>
            </a:r>
          </a:p>
        </p:txBody>
      </p:sp>
      <p:sp>
        <p:nvSpPr>
          <p:cNvPr id="9" name="Image">
            <a:extLst>
              <a:ext uri="{FF2B5EF4-FFF2-40B4-BE49-F238E27FC236}">
                <a16:creationId xmlns:a16="http://schemas.microsoft.com/office/drawing/2014/main" id="{C2661E64-2E71-47E6-A5A0-AC5348C08F51}"/>
              </a:ext>
            </a:extLst>
          </p:cNvPr>
          <p:cNvSpPr>
            <a:spLocks noGrp="1"/>
          </p:cNvSpPr>
          <p:nvPr>
            <p:ph type="pic" sz="quarter" idx="14" hasCustomPrompt="1"/>
          </p:nvPr>
        </p:nvSpPr>
        <p:spPr>
          <a:xfrm>
            <a:off x="2982912" y="1681163"/>
            <a:ext cx="3482975" cy="2559050"/>
          </a:xfrm>
        </p:spPr>
        <p:txBody>
          <a:bodyPr/>
          <a:lstStyle>
            <a:lvl1pPr marL="101600" indent="0">
              <a:buNone/>
              <a:defRPr/>
            </a:lvl1pPr>
          </a:lstStyle>
          <a:p>
            <a:r>
              <a:rPr lang="en-US" dirty="0"/>
              <a:t>Image</a:t>
            </a:r>
          </a:p>
        </p:txBody>
      </p:sp>
      <p:sp>
        <p:nvSpPr>
          <p:cNvPr id="11" name="Label 1">
            <a:extLst>
              <a:ext uri="{FF2B5EF4-FFF2-40B4-BE49-F238E27FC236}">
                <a16:creationId xmlns:a16="http://schemas.microsoft.com/office/drawing/2014/main" id="{3D0F2ED9-E212-40DC-A528-BE4A28DE88FD}"/>
              </a:ext>
            </a:extLst>
          </p:cNvPr>
          <p:cNvSpPr>
            <a:spLocks noGrp="1"/>
          </p:cNvSpPr>
          <p:nvPr>
            <p:ph type="body" sz="quarter" idx="15" hasCustomPrompt="1"/>
          </p:nvPr>
        </p:nvSpPr>
        <p:spPr>
          <a:xfrm>
            <a:off x="808109" y="1681163"/>
            <a:ext cx="1220716" cy="627062"/>
          </a:xfrm>
        </p:spPr>
        <p:txBody>
          <a:bodyPr/>
          <a:lstStyle>
            <a:lvl1pPr marL="101600" indent="0">
              <a:buNone/>
              <a:defRPr/>
            </a:lvl1pPr>
          </a:lstStyle>
          <a:p>
            <a:pPr lvl="0"/>
            <a:r>
              <a:rPr lang="en-US" dirty="0"/>
              <a:t>Label 1</a:t>
            </a:r>
          </a:p>
        </p:txBody>
      </p:sp>
      <p:sp>
        <p:nvSpPr>
          <p:cNvPr id="13" name="Label 2">
            <a:extLst>
              <a:ext uri="{FF2B5EF4-FFF2-40B4-BE49-F238E27FC236}">
                <a16:creationId xmlns:a16="http://schemas.microsoft.com/office/drawing/2014/main" id="{E8D9AEEF-5E99-48D4-B8C3-C5A995764DCA}"/>
              </a:ext>
            </a:extLst>
          </p:cNvPr>
          <p:cNvSpPr>
            <a:spLocks noGrp="1"/>
          </p:cNvSpPr>
          <p:nvPr>
            <p:ph type="body" sz="quarter" idx="16" hasCustomPrompt="1"/>
          </p:nvPr>
        </p:nvSpPr>
        <p:spPr>
          <a:xfrm>
            <a:off x="808109" y="2647157"/>
            <a:ext cx="1206500" cy="627062"/>
          </a:xfrm>
        </p:spPr>
        <p:txBody>
          <a:bodyPr/>
          <a:lstStyle>
            <a:lvl1pPr marL="101600" indent="0">
              <a:buNone/>
              <a:defRPr/>
            </a:lvl1pPr>
          </a:lstStyle>
          <a:p>
            <a:pPr lvl="0"/>
            <a:r>
              <a:rPr lang="en-US" dirty="0"/>
              <a:t>Label 2</a:t>
            </a:r>
          </a:p>
        </p:txBody>
      </p:sp>
      <p:sp>
        <p:nvSpPr>
          <p:cNvPr id="15" name="Label 3">
            <a:extLst>
              <a:ext uri="{FF2B5EF4-FFF2-40B4-BE49-F238E27FC236}">
                <a16:creationId xmlns:a16="http://schemas.microsoft.com/office/drawing/2014/main" id="{99D329CE-18C4-40A9-A508-1684979AC205}"/>
              </a:ext>
            </a:extLst>
          </p:cNvPr>
          <p:cNvSpPr>
            <a:spLocks noGrp="1"/>
          </p:cNvSpPr>
          <p:nvPr>
            <p:ph type="body" sz="quarter" idx="17" hasCustomPrompt="1"/>
          </p:nvPr>
        </p:nvSpPr>
        <p:spPr>
          <a:xfrm>
            <a:off x="808109" y="3613151"/>
            <a:ext cx="1206500" cy="627062"/>
          </a:xfrm>
        </p:spPr>
        <p:txBody>
          <a:bodyPr/>
          <a:lstStyle>
            <a:lvl1pPr marL="101600" indent="0">
              <a:buNone/>
              <a:defRPr/>
            </a:lvl1pPr>
          </a:lstStyle>
          <a:p>
            <a:pPr lvl="0"/>
            <a:r>
              <a:rPr lang="en-US" dirty="0"/>
              <a:t>Label 3</a:t>
            </a:r>
          </a:p>
        </p:txBody>
      </p:sp>
      <p:sp>
        <p:nvSpPr>
          <p:cNvPr id="17" name="Label 4">
            <a:extLst>
              <a:ext uri="{FF2B5EF4-FFF2-40B4-BE49-F238E27FC236}">
                <a16:creationId xmlns:a16="http://schemas.microsoft.com/office/drawing/2014/main" id="{AAE735D1-F9F4-4525-9ED5-F10A99DECCB8}"/>
              </a:ext>
            </a:extLst>
          </p:cNvPr>
          <p:cNvSpPr>
            <a:spLocks noGrp="1"/>
          </p:cNvSpPr>
          <p:nvPr>
            <p:ph type="body" sz="quarter" idx="18" hasCustomPrompt="1"/>
          </p:nvPr>
        </p:nvSpPr>
        <p:spPr>
          <a:xfrm>
            <a:off x="7381874" y="1681163"/>
            <a:ext cx="1304925" cy="627062"/>
          </a:xfrm>
        </p:spPr>
        <p:txBody>
          <a:bodyPr/>
          <a:lstStyle>
            <a:lvl1pPr marL="101600" indent="0">
              <a:buNone/>
              <a:defRPr/>
            </a:lvl1pPr>
          </a:lstStyle>
          <a:p>
            <a:pPr lvl="0"/>
            <a:r>
              <a:rPr lang="en-US" dirty="0"/>
              <a:t>Label 4</a:t>
            </a:r>
          </a:p>
        </p:txBody>
      </p:sp>
      <p:sp>
        <p:nvSpPr>
          <p:cNvPr id="19" name="Label 5">
            <a:extLst>
              <a:ext uri="{FF2B5EF4-FFF2-40B4-BE49-F238E27FC236}">
                <a16:creationId xmlns:a16="http://schemas.microsoft.com/office/drawing/2014/main" id="{43259E0C-9247-446E-9183-FBF70F8FD41C}"/>
              </a:ext>
            </a:extLst>
          </p:cNvPr>
          <p:cNvSpPr>
            <a:spLocks noGrp="1"/>
          </p:cNvSpPr>
          <p:nvPr>
            <p:ph type="body" sz="quarter" idx="19" hasCustomPrompt="1"/>
          </p:nvPr>
        </p:nvSpPr>
        <p:spPr>
          <a:xfrm>
            <a:off x="7381874" y="2651590"/>
            <a:ext cx="1304925" cy="618196"/>
          </a:xfrm>
        </p:spPr>
        <p:txBody>
          <a:bodyPr/>
          <a:lstStyle>
            <a:lvl1pPr marL="101600" indent="0">
              <a:buNone/>
              <a:defRPr/>
            </a:lvl1pPr>
          </a:lstStyle>
          <a:p>
            <a:pPr lvl="0"/>
            <a:r>
              <a:rPr lang="en-US" dirty="0"/>
              <a:t>Label 5</a:t>
            </a:r>
          </a:p>
        </p:txBody>
      </p:sp>
      <p:sp>
        <p:nvSpPr>
          <p:cNvPr id="21" name="Label 6">
            <a:extLst>
              <a:ext uri="{FF2B5EF4-FFF2-40B4-BE49-F238E27FC236}">
                <a16:creationId xmlns:a16="http://schemas.microsoft.com/office/drawing/2014/main" id="{111F58DF-A1C1-4DD6-ADE5-FC54A39F6757}"/>
              </a:ext>
            </a:extLst>
          </p:cNvPr>
          <p:cNvSpPr>
            <a:spLocks noGrp="1"/>
          </p:cNvSpPr>
          <p:nvPr>
            <p:ph type="body" sz="quarter" idx="20" hasCustomPrompt="1"/>
          </p:nvPr>
        </p:nvSpPr>
        <p:spPr>
          <a:xfrm>
            <a:off x="7381874" y="3613151"/>
            <a:ext cx="1304925" cy="627063"/>
          </a:xfrm>
        </p:spPr>
        <p:txBody>
          <a:bodyPr/>
          <a:lstStyle>
            <a:lvl1pPr marL="101600" indent="0">
              <a:buNone/>
              <a:defRPr/>
            </a:lvl1pPr>
          </a:lstStyle>
          <a:p>
            <a:pPr lvl="0"/>
            <a:r>
              <a:rPr lang="en-US" dirty="0"/>
              <a:t>Label 6</a:t>
            </a:r>
          </a:p>
        </p:txBody>
      </p:sp>
      <p:sp>
        <p:nvSpPr>
          <p:cNvPr id="3" name="Date Placeholder 2">
            <a:extLst>
              <a:ext uri="{FF2B5EF4-FFF2-40B4-BE49-F238E27FC236}">
                <a16:creationId xmlns:a16="http://schemas.microsoft.com/office/drawing/2014/main" id="{D0CEC9E9-2CDA-42DF-A6E1-55B455A7E67B}"/>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5429F10E-ACBA-4EA4-B23A-AC32FC5A681B}"/>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0278991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abel Layout 2">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5AF36A59-5DE4-46F3-8035-460E546D5673}"/>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1 title">
            <a:extLst>
              <a:ext uri="{FF2B5EF4-FFF2-40B4-BE49-F238E27FC236}">
                <a16:creationId xmlns:a16="http://schemas.microsoft.com/office/drawing/2014/main" id="{2BEC12FB-EC67-436F-875F-0A306862EF78}"/>
              </a:ext>
            </a:extLst>
          </p:cNvPr>
          <p:cNvSpPr>
            <a:spLocks noGrp="1"/>
          </p:cNvSpPr>
          <p:nvPr>
            <p:ph type="body" sz="quarter" idx="13" hasCustomPrompt="1"/>
          </p:nvPr>
        </p:nvSpPr>
        <p:spPr>
          <a:xfrm>
            <a:off x="457201" y="4392613"/>
            <a:ext cx="2107323" cy="504825"/>
          </a:xfrm>
        </p:spPr>
        <p:txBody>
          <a:bodyPr/>
          <a:lstStyle>
            <a:lvl1pPr marL="101600" indent="0">
              <a:buNone/>
              <a:defRPr/>
            </a:lvl1pPr>
          </a:lstStyle>
          <a:p>
            <a:pPr lvl="0"/>
            <a:r>
              <a:rPr lang="en-US" dirty="0"/>
              <a:t>Image 1 title</a:t>
            </a:r>
          </a:p>
        </p:txBody>
      </p:sp>
      <p:sp>
        <p:nvSpPr>
          <p:cNvPr id="9" name="Image 1">
            <a:extLst>
              <a:ext uri="{FF2B5EF4-FFF2-40B4-BE49-F238E27FC236}">
                <a16:creationId xmlns:a16="http://schemas.microsoft.com/office/drawing/2014/main" id="{1E9C9C32-F8ED-4AA8-AA00-26A2357E73E9}"/>
              </a:ext>
            </a:extLst>
          </p:cNvPr>
          <p:cNvSpPr>
            <a:spLocks noGrp="1"/>
          </p:cNvSpPr>
          <p:nvPr>
            <p:ph type="pic" sz="quarter" idx="14" hasCustomPrompt="1"/>
          </p:nvPr>
        </p:nvSpPr>
        <p:spPr>
          <a:xfrm>
            <a:off x="457200" y="1817688"/>
            <a:ext cx="2107324" cy="2386012"/>
          </a:xfrm>
        </p:spPr>
        <p:txBody>
          <a:bodyPr/>
          <a:lstStyle>
            <a:lvl1pPr marL="101600" indent="0">
              <a:buNone/>
              <a:defRPr/>
            </a:lvl1pPr>
          </a:lstStyle>
          <a:p>
            <a:r>
              <a:rPr lang="en-US" dirty="0"/>
              <a:t>Image 1</a:t>
            </a:r>
          </a:p>
        </p:txBody>
      </p:sp>
      <p:sp>
        <p:nvSpPr>
          <p:cNvPr id="11" name="Label 1.1">
            <a:extLst>
              <a:ext uri="{FF2B5EF4-FFF2-40B4-BE49-F238E27FC236}">
                <a16:creationId xmlns:a16="http://schemas.microsoft.com/office/drawing/2014/main" id="{BD50A136-2F5A-4764-ADDC-D48D703981CC}"/>
              </a:ext>
            </a:extLst>
          </p:cNvPr>
          <p:cNvSpPr>
            <a:spLocks noGrp="1"/>
          </p:cNvSpPr>
          <p:nvPr>
            <p:ph type="body" sz="quarter" idx="15" hasCustomPrompt="1"/>
          </p:nvPr>
        </p:nvSpPr>
        <p:spPr>
          <a:xfrm>
            <a:off x="2774622" y="1794947"/>
            <a:ext cx="1534619" cy="591855"/>
          </a:xfrm>
        </p:spPr>
        <p:txBody>
          <a:bodyPr/>
          <a:lstStyle>
            <a:lvl1pPr marL="101600" indent="0">
              <a:buNone/>
              <a:defRPr/>
            </a:lvl1pPr>
          </a:lstStyle>
          <a:p>
            <a:pPr lvl="0"/>
            <a:r>
              <a:rPr lang="en-US" dirty="0"/>
              <a:t>Label 1.1</a:t>
            </a:r>
          </a:p>
        </p:txBody>
      </p:sp>
      <p:sp>
        <p:nvSpPr>
          <p:cNvPr id="13" name="Label 1.2">
            <a:extLst>
              <a:ext uri="{FF2B5EF4-FFF2-40B4-BE49-F238E27FC236}">
                <a16:creationId xmlns:a16="http://schemas.microsoft.com/office/drawing/2014/main" id="{16926224-3F90-4884-9AC1-A5381D78801B}"/>
              </a:ext>
            </a:extLst>
          </p:cNvPr>
          <p:cNvSpPr>
            <a:spLocks noGrp="1"/>
          </p:cNvSpPr>
          <p:nvPr>
            <p:ph type="body" sz="quarter" idx="16" hasCustomPrompt="1"/>
          </p:nvPr>
        </p:nvSpPr>
        <p:spPr>
          <a:xfrm>
            <a:off x="2774622" y="2707481"/>
            <a:ext cx="1534619" cy="606425"/>
          </a:xfrm>
        </p:spPr>
        <p:txBody>
          <a:bodyPr/>
          <a:lstStyle>
            <a:lvl1pPr marL="101600" indent="0">
              <a:buNone/>
              <a:defRPr/>
            </a:lvl1pPr>
          </a:lstStyle>
          <a:p>
            <a:pPr lvl="0"/>
            <a:r>
              <a:rPr lang="en-US" dirty="0"/>
              <a:t>Label 1.2</a:t>
            </a:r>
          </a:p>
        </p:txBody>
      </p:sp>
      <p:sp>
        <p:nvSpPr>
          <p:cNvPr id="15" name="Label 1.3">
            <a:extLst>
              <a:ext uri="{FF2B5EF4-FFF2-40B4-BE49-F238E27FC236}">
                <a16:creationId xmlns:a16="http://schemas.microsoft.com/office/drawing/2014/main" id="{D4719473-9C3F-493C-B20E-27CDBBA38B68}"/>
              </a:ext>
            </a:extLst>
          </p:cNvPr>
          <p:cNvSpPr>
            <a:spLocks noGrp="1"/>
          </p:cNvSpPr>
          <p:nvPr>
            <p:ph type="body" sz="quarter" idx="17" hasCustomPrompt="1"/>
          </p:nvPr>
        </p:nvSpPr>
        <p:spPr>
          <a:xfrm>
            <a:off x="2774622" y="3597275"/>
            <a:ext cx="1534619" cy="606425"/>
          </a:xfrm>
        </p:spPr>
        <p:txBody>
          <a:bodyPr/>
          <a:lstStyle>
            <a:lvl1pPr marL="101600" indent="0">
              <a:buNone/>
              <a:defRPr/>
            </a:lvl1pPr>
          </a:lstStyle>
          <a:p>
            <a:pPr lvl="0"/>
            <a:r>
              <a:rPr lang="en-US" dirty="0"/>
              <a:t>Label 1.3</a:t>
            </a:r>
          </a:p>
        </p:txBody>
      </p:sp>
      <p:sp>
        <p:nvSpPr>
          <p:cNvPr id="17" name="Image 2 title">
            <a:extLst>
              <a:ext uri="{FF2B5EF4-FFF2-40B4-BE49-F238E27FC236}">
                <a16:creationId xmlns:a16="http://schemas.microsoft.com/office/drawing/2014/main" id="{DC526974-AF8C-4228-AAAA-33D0B8AB71C7}"/>
              </a:ext>
            </a:extLst>
          </p:cNvPr>
          <p:cNvSpPr>
            <a:spLocks noGrp="1"/>
          </p:cNvSpPr>
          <p:nvPr>
            <p:ph type="body" sz="quarter" idx="18" hasCustomPrompt="1"/>
          </p:nvPr>
        </p:nvSpPr>
        <p:spPr>
          <a:xfrm>
            <a:off x="4931596" y="4347439"/>
            <a:ext cx="2107323" cy="504825"/>
          </a:xfrm>
        </p:spPr>
        <p:txBody>
          <a:bodyPr/>
          <a:lstStyle>
            <a:lvl1pPr marL="101600" indent="0">
              <a:buNone/>
              <a:defRPr/>
            </a:lvl1pPr>
          </a:lstStyle>
          <a:p>
            <a:pPr lvl="0"/>
            <a:r>
              <a:rPr lang="en-US" dirty="0"/>
              <a:t>Image 2 title</a:t>
            </a:r>
          </a:p>
        </p:txBody>
      </p:sp>
      <p:sp>
        <p:nvSpPr>
          <p:cNvPr id="19" name="Image 2">
            <a:extLst>
              <a:ext uri="{FF2B5EF4-FFF2-40B4-BE49-F238E27FC236}">
                <a16:creationId xmlns:a16="http://schemas.microsoft.com/office/drawing/2014/main" id="{812D2BB4-4991-47F8-9E82-9C9B41B052FB}"/>
              </a:ext>
            </a:extLst>
          </p:cNvPr>
          <p:cNvSpPr>
            <a:spLocks noGrp="1"/>
          </p:cNvSpPr>
          <p:nvPr>
            <p:ph type="pic" sz="quarter" idx="19" hasCustomPrompt="1"/>
          </p:nvPr>
        </p:nvSpPr>
        <p:spPr>
          <a:xfrm>
            <a:off x="4931596" y="1806537"/>
            <a:ext cx="2107323" cy="2397164"/>
          </a:xfrm>
        </p:spPr>
        <p:txBody>
          <a:bodyPr/>
          <a:lstStyle>
            <a:lvl1pPr marL="101600" indent="0">
              <a:buNone/>
              <a:defRPr/>
            </a:lvl1pPr>
          </a:lstStyle>
          <a:p>
            <a:r>
              <a:rPr lang="en-US" dirty="0"/>
              <a:t>Image 2</a:t>
            </a:r>
          </a:p>
        </p:txBody>
      </p:sp>
      <p:sp>
        <p:nvSpPr>
          <p:cNvPr id="21" name="Label 2.1">
            <a:extLst>
              <a:ext uri="{FF2B5EF4-FFF2-40B4-BE49-F238E27FC236}">
                <a16:creationId xmlns:a16="http://schemas.microsoft.com/office/drawing/2014/main" id="{15D9E78D-62D4-4D7C-8E37-E1A000DA23A2}"/>
              </a:ext>
            </a:extLst>
          </p:cNvPr>
          <p:cNvSpPr>
            <a:spLocks noGrp="1"/>
          </p:cNvSpPr>
          <p:nvPr>
            <p:ph type="body" sz="quarter" idx="20" hasCustomPrompt="1"/>
          </p:nvPr>
        </p:nvSpPr>
        <p:spPr>
          <a:xfrm>
            <a:off x="7304580" y="1794947"/>
            <a:ext cx="1534619" cy="608524"/>
          </a:xfrm>
        </p:spPr>
        <p:txBody>
          <a:bodyPr/>
          <a:lstStyle>
            <a:lvl1pPr marL="101600" indent="0">
              <a:buNone/>
              <a:defRPr/>
            </a:lvl1pPr>
          </a:lstStyle>
          <a:p>
            <a:pPr lvl="0"/>
            <a:r>
              <a:rPr lang="en-US" dirty="0"/>
              <a:t>Label 2.1</a:t>
            </a:r>
          </a:p>
        </p:txBody>
      </p:sp>
      <p:sp>
        <p:nvSpPr>
          <p:cNvPr id="23" name="Label 2.2">
            <a:extLst>
              <a:ext uri="{FF2B5EF4-FFF2-40B4-BE49-F238E27FC236}">
                <a16:creationId xmlns:a16="http://schemas.microsoft.com/office/drawing/2014/main" id="{0ECEA5DA-0702-46DA-A4DD-66B7E7FF424B}"/>
              </a:ext>
            </a:extLst>
          </p:cNvPr>
          <p:cNvSpPr>
            <a:spLocks noGrp="1"/>
          </p:cNvSpPr>
          <p:nvPr>
            <p:ph type="body" sz="quarter" idx="21" hasCustomPrompt="1"/>
          </p:nvPr>
        </p:nvSpPr>
        <p:spPr>
          <a:xfrm>
            <a:off x="7304579" y="2707481"/>
            <a:ext cx="1534619" cy="608524"/>
          </a:xfrm>
        </p:spPr>
        <p:txBody>
          <a:bodyPr/>
          <a:lstStyle>
            <a:lvl1pPr marL="101600" indent="0">
              <a:buNone/>
              <a:defRPr/>
            </a:lvl1pPr>
          </a:lstStyle>
          <a:p>
            <a:pPr lvl="0"/>
            <a:r>
              <a:rPr lang="en-US" dirty="0"/>
              <a:t>Label 2.2</a:t>
            </a:r>
          </a:p>
        </p:txBody>
      </p:sp>
      <p:sp>
        <p:nvSpPr>
          <p:cNvPr id="25" name="Label 2.3">
            <a:extLst>
              <a:ext uri="{FF2B5EF4-FFF2-40B4-BE49-F238E27FC236}">
                <a16:creationId xmlns:a16="http://schemas.microsoft.com/office/drawing/2014/main" id="{64C63D68-E200-46DF-8E34-92DC66FE879B}"/>
              </a:ext>
            </a:extLst>
          </p:cNvPr>
          <p:cNvSpPr>
            <a:spLocks noGrp="1"/>
          </p:cNvSpPr>
          <p:nvPr>
            <p:ph type="body" sz="quarter" idx="22" hasCustomPrompt="1"/>
          </p:nvPr>
        </p:nvSpPr>
        <p:spPr>
          <a:xfrm>
            <a:off x="7304579" y="3579818"/>
            <a:ext cx="1534620" cy="608524"/>
          </a:xfrm>
        </p:spPr>
        <p:txBody>
          <a:bodyPr/>
          <a:lstStyle>
            <a:lvl1pPr marL="101600" indent="0">
              <a:buNone/>
              <a:defRPr/>
            </a:lvl1pPr>
          </a:lstStyle>
          <a:p>
            <a:pPr lvl="0"/>
            <a:r>
              <a:rPr lang="en-US" dirty="0"/>
              <a:t>Label 2.3</a:t>
            </a:r>
          </a:p>
        </p:txBody>
      </p:sp>
      <p:sp>
        <p:nvSpPr>
          <p:cNvPr id="3" name="Date Placeholder 2">
            <a:extLst>
              <a:ext uri="{FF2B5EF4-FFF2-40B4-BE49-F238E27FC236}">
                <a16:creationId xmlns:a16="http://schemas.microsoft.com/office/drawing/2014/main" id="{D8A4DA0A-BA94-4C4E-A521-FB23D113A856}"/>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44569933-5FC5-4C73-96ED-E1AC0FC867FE}"/>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6487214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Title Placeholder"/>
          <p:cNvSpPr txBox="1">
            <a:spLocks noGrp="1"/>
          </p:cNvSpPr>
          <p:nvPr>
            <p:ph type="title" hasCustomPrompt="1"/>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	</a:t>
            </a:r>
            <a:endParaRPr dirty="0"/>
          </a:p>
        </p:txBody>
      </p:sp>
      <p:sp>
        <p:nvSpPr>
          <p:cNvPr id="70" name="Content Placeholder"/>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add copyright">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rgbClr val="FFFFFF"/>
              </a:solidFill>
              <a:effectLst/>
              <a:uLnTx/>
              <a:uFillTx/>
              <a:latin typeface="Arial"/>
              <a:ea typeface="Arial"/>
              <a:cs typeface="Arial"/>
              <a:sym typeface="Arial"/>
            </a:endParaRPr>
          </a:p>
        </p:txBody>
      </p:sp>
      <p:sp>
        <p:nvSpPr>
          <p:cNvPr id="19" name="Title Placeholder"/>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Content Placeholder"/>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400" b="0" i="0" u="none" strike="noStrike" cap="none">
                <a:solidFill>
                  <a:schemeClr val="dk1"/>
                </a:solidFill>
                <a:latin typeface="+mn-lt"/>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sz="900" b="0" i="0" u="none" strike="noStrike" kern="0" cap="none" spc="0" normalizeH="0" baseline="0" noProof="0" dirty="0">
              <a:ln>
                <a:noFill/>
              </a:ln>
              <a:solidFill>
                <a:srgbClr val="FFFFFF"/>
              </a:solidFill>
              <a:effectLst/>
              <a:uLnTx/>
              <a:uFillTx/>
              <a:latin typeface="Arial"/>
              <a:cs typeface="Arial"/>
              <a:sym typeface="Arial"/>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900" b="0" i="0" u="none" strike="noStrike" kern="0" cap="none" spc="0" normalizeH="0" baseline="0" noProof="0">
                <a:ln>
                  <a:noFill/>
                </a:ln>
                <a:solidFill>
                  <a:srgbClr val="FFFFFF"/>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Tx/>
                <a:buSzPct val="25000"/>
                <a:buFontTx/>
                <a:buNone/>
                <a:tabLst/>
                <a:defRPr/>
              </a:pPr>
              <a:t>‹#›</a:t>
            </a:fld>
            <a:endParaRPr kumimoji="0" lang="en-US" sz="900" b="0" i="0" u="none" strike="noStrike" kern="0" cap="none" spc="0" normalizeH="0" baseline="0" noProof="0" dirty="0">
              <a:ln>
                <a:noFill/>
              </a:ln>
              <a:solidFill>
                <a:srgbClr val="FFFFFF"/>
              </a:solidFill>
              <a:effectLst/>
              <a:uLnTx/>
              <a:uFillTx/>
              <a:latin typeface="Arial"/>
              <a:ea typeface="Arial"/>
              <a:cs typeface="Arial"/>
              <a:sym typeface="Arial"/>
            </a:endParaRPr>
          </a:p>
        </p:txBody>
      </p:sp>
    </p:spTree>
    <p:extLst>
      <p:ext uri="{BB962C8B-B14F-4D97-AF65-F5344CB8AC3E}">
        <p14:creationId xmlns:p14="http://schemas.microsoft.com/office/powerpoint/2010/main" val="4215940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Shape 24"/>
        <p:cNvGrpSpPr/>
        <p:nvPr/>
      </p:nvGrpSpPr>
      <p:grpSpPr>
        <a:xfrm>
          <a:off x="0" y="0"/>
          <a:ext cx="0" cy="0"/>
          <a:chOff x="0" y="0"/>
          <a:chExt cx="0" cy="0"/>
        </a:xfrm>
      </p:grpSpPr>
      <p:sp>
        <p:nvSpPr>
          <p:cNvPr id="25"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00F45AE3-EB76-41DE-97B2-CFE79B73D3C6}"/>
              </a:ext>
            </a:extLst>
          </p:cNvPr>
          <p:cNvSpPr>
            <a:spLocks noGrp="1"/>
          </p:cNvSpPr>
          <p:nvPr>
            <p:ph sz="quarter" idx="13"/>
          </p:nvPr>
        </p:nvSpPr>
        <p:spPr>
          <a:xfrm>
            <a:off x="457200" y="1554920"/>
            <a:ext cx="8232775" cy="4663335"/>
          </a:xfrm>
        </p:spPr>
        <p:txBody>
          <a:bodyPr/>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226752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57200" y="3971925"/>
            <a:ext cx="8229600" cy="210502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Three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 name="Content Placeholder 2">
            <a:extLst>
              <a:ext uri="{FF2B5EF4-FFF2-40B4-BE49-F238E27FC236}">
                <a16:creationId xmlns:a16="http://schemas.microsoft.com/office/drawing/2014/main" id="{6F503D41-401A-43DB-9BC0-38F51965B892}"/>
              </a:ext>
            </a:extLst>
          </p:cNvPr>
          <p:cNvSpPr>
            <a:spLocks noGrp="1"/>
          </p:cNvSpPr>
          <p:nvPr>
            <p:ph sz="quarter" idx="15"/>
          </p:nvPr>
        </p:nvSpPr>
        <p:spPr>
          <a:xfrm>
            <a:off x="457200" y="1556327"/>
            <a:ext cx="3635375" cy="4520623"/>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234542" y="1556327"/>
            <a:ext cx="4452257" cy="226752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234542" y="3971925"/>
            <a:ext cx="4452258" cy="210502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769062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wo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399197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694830" y="1552575"/>
            <a:ext cx="399197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4126110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hree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1" y="1552575"/>
            <a:ext cx="2595603"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3274199" y="1552575"/>
            <a:ext cx="2595602"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6091197" y="1552575"/>
            <a:ext cx="2595603"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41644338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Four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2572593"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687986"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6803378"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011214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Ten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4011769" cy="46940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0" y="2216772"/>
            <a:ext cx="4011769" cy="552186"/>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57200" y="2953477"/>
            <a:ext cx="4011769" cy="52536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457200" y="3640944"/>
            <a:ext cx="4011769" cy="52536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3" name="Content Placeholder 2"/>
          <p:cNvSpPr>
            <a:spLocks noGrp="1"/>
          </p:cNvSpPr>
          <p:nvPr>
            <p:ph sz="quarter" idx="17"/>
          </p:nvPr>
        </p:nvSpPr>
        <p:spPr>
          <a:xfrm>
            <a:off x="457200" y="4352925"/>
            <a:ext cx="4011769" cy="4762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4"/>
          <p:cNvSpPr>
            <a:spLocks noGrp="1"/>
          </p:cNvSpPr>
          <p:nvPr>
            <p:ph sz="quarter" idx="18"/>
          </p:nvPr>
        </p:nvSpPr>
        <p:spPr>
          <a:xfrm>
            <a:off x="457200" y="5010150"/>
            <a:ext cx="4011769" cy="5143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9"/>
          </p:nvPr>
        </p:nvSpPr>
        <p:spPr>
          <a:xfrm>
            <a:off x="457200" y="5692775"/>
            <a:ext cx="4011769" cy="56673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0" name="Content Placeholder 9"/>
          <p:cNvSpPr>
            <a:spLocks noGrp="1"/>
          </p:cNvSpPr>
          <p:nvPr>
            <p:ph sz="quarter" idx="20"/>
          </p:nvPr>
        </p:nvSpPr>
        <p:spPr>
          <a:xfrm>
            <a:off x="4622801" y="1557338"/>
            <a:ext cx="4064000" cy="4651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2" name="Content Placeholder 11"/>
          <p:cNvSpPr>
            <a:spLocks noGrp="1"/>
          </p:cNvSpPr>
          <p:nvPr>
            <p:ph sz="quarter" idx="21"/>
          </p:nvPr>
        </p:nvSpPr>
        <p:spPr>
          <a:xfrm>
            <a:off x="4622800" y="2216150"/>
            <a:ext cx="4064000" cy="5524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4" name="Content Placeholder 13"/>
          <p:cNvSpPr>
            <a:spLocks noGrp="1"/>
          </p:cNvSpPr>
          <p:nvPr>
            <p:ph sz="quarter" idx="22"/>
          </p:nvPr>
        </p:nvSpPr>
        <p:spPr>
          <a:xfrm>
            <a:off x="4622800" y="2952750"/>
            <a:ext cx="4064000" cy="525463"/>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9" name="Content Placeholder 18"/>
          <p:cNvSpPr>
            <a:spLocks noGrp="1"/>
          </p:cNvSpPr>
          <p:nvPr>
            <p:ph sz="quarter" idx="23"/>
          </p:nvPr>
        </p:nvSpPr>
        <p:spPr>
          <a:xfrm>
            <a:off x="4622800" y="3641725"/>
            <a:ext cx="4064000" cy="52387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1" name="Content Placeholder 20"/>
          <p:cNvSpPr>
            <a:spLocks noGrp="1"/>
          </p:cNvSpPr>
          <p:nvPr>
            <p:ph sz="quarter" idx="24"/>
          </p:nvPr>
        </p:nvSpPr>
        <p:spPr>
          <a:xfrm>
            <a:off x="4622800" y="4352925"/>
            <a:ext cx="4064000" cy="4762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3" name="Content Placeholder 22"/>
          <p:cNvSpPr>
            <a:spLocks noGrp="1"/>
          </p:cNvSpPr>
          <p:nvPr>
            <p:ph sz="quarter" idx="25"/>
          </p:nvPr>
        </p:nvSpPr>
        <p:spPr>
          <a:xfrm>
            <a:off x="4713288" y="5010150"/>
            <a:ext cx="3973512" cy="5143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5" name="Content Placeholder 24"/>
          <p:cNvSpPr>
            <a:spLocks noGrp="1"/>
          </p:cNvSpPr>
          <p:nvPr>
            <p:ph sz="quarter" idx="26"/>
          </p:nvPr>
        </p:nvSpPr>
        <p:spPr>
          <a:xfrm>
            <a:off x="4713288" y="5692775"/>
            <a:ext cx="3973512" cy="56673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447121803"/>
      </p:ext>
    </p:extLst>
  </p:cSld>
  <p:clrMapOvr>
    <a:masterClrMapping/>
  </p:clrMapOvr>
  <p:extLst>
    <p:ext uri="{DCECCB84-F9BA-43D5-87BE-67443E8EF086}">
      <p15:sldGuideLst xmlns:p15="http://schemas.microsoft.com/office/powerpoint/2012/main">
        <p15:guide id="1" orient="horz" pos="981" userDrawn="1">
          <p15:clr>
            <a:srgbClr val="FBAE40"/>
          </p15:clr>
        </p15:guide>
      </p15:sldGuideLst>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image" Target="../media/image1.jpg"/><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Shape 11"/>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Tree>
    <p:extLst>
      <p:ext uri="{BB962C8B-B14F-4D97-AF65-F5344CB8AC3E}">
        <p14:creationId xmlns:p14="http://schemas.microsoft.com/office/powerpoint/2010/main" val="3246644562"/>
      </p:ext>
    </p:extLst>
  </p:cSld>
  <p:clrMap bg1="lt1" tx1="dk1" bg2="dk2" tx2="lt2" accent1="accent1" accent2="accent2" accent3="accent3" accent4="accent4" accent5="accent5" accent6="accent6" hlink="hlink" folHlink="folHlink"/>
  <p:sldLayoutIdLst>
    <p:sldLayoutId id="214748367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Content Placeholder"/>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6" name="Copyright"/>
          <p:cNvSpPr txBox="1"/>
          <p:nvPr/>
        </p:nvSpPr>
        <p:spPr>
          <a:xfrm>
            <a:off x="1600200" y="6429344"/>
            <a:ext cx="7162799" cy="200054"/>
          </a:xfrm>
          <a:prstGeom prst="rect">
            <a:avLst/>
          </a:prstGeom>
          <a:noFill/>
          <a:ln>
            <a:noFill/>
          </a:ln>
        </p:spPr>
        <p:txBody>
          <a:bodyPr lIns="91425" tIns="45700" rIns="91425" bIns="45700" anchor="ctr" anchorCtr="0">
            <a:no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1200" b="0" dirty="0">
                <a:latin typeface="Verdana"/>
                <a:ea typeface="Verdana" panose="020B0604030504040204" pitchFamily="34" charset="0"/>
                <a:cs typeface="Verdana" panose="020B0604030504040204" pitchFamily="34" charset="0"/>
              </a:rPr>
              <a:t>Copyright © 2022, 2018, 2016 Pearson Education, Inc. All Rights Reserved</a:t>
            </a: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8" name="Picture Placeholder 21" descr="Pearson Logo">
            <a:extLst>
              <a:ext uri="{FF2B5EF4-FFF2-40B4-BE49-F238E27FC236}">
                <a16:creationId xmlns:a16="http://schemas.microsoft.com/office/drawing/2014/main" id="{9482BDEB-84DF-4344-AD30-389884976DF6}"/>
              </a:ext>
            </a:extLst>
          </p:cNvPr>
          <p:cNvPicPr>
            <a:picLocks noChangeAspect="1"/>
          </p:cNvPicPr>
          <p:nvPr userDrawn="1"/>
        </p:nvPicPr>
        <p:blipFill>
          <a:blip r:embed="rId15"/>
          <a:srcRect t="22152" b="22152"/>
          <a:stretch>
            <a:fillRect/>
          </a:stretch>
        </p:blipFill>
        <p:spPr>
          <a:xfrm>
            <a:off x="315677" y="6420639"/>
            <a:ext cx="1176574" cy="296443"/>
          </a:xfrm>
          <a:prstGeom prst="rect">
            <a:avLst/>
          </a:prstGeom>
        </p:spPr>
      </p:pic>
    </p:spTree>
  </p:cSld>
  <p:clrMap bg1="lt1" tx1="dk1" bg2="dk2" tx2="lt2" accent1="accent1" accent2="accent2" accent3="accent3" accent4="accent4" accent5="accent5" accent6="accent6" hlink="hlink" folHlink="folHlink"/>
  <p:sldLayoutIdLst>
    <p:sldLayoutId id="2147483664" r:id="rId1"/>
    <p:sldLayoutId id="2147483649" r:id="rId2"/>
    <p:sldLayoutId id="2147483650" r:id="rId3"/>
    <p:sldLayoutId id="2147483676" r:id="rId4"/>
    <p:sldLayoutId id="2147483677" r:id="rId5"/>
    <p:sldLayoutId id="2147483678" r:id="rId6"/>
    <p:sldLayoutId id="2147483679" r:id="rId7"/>
    <p:sldLayoutId id="2147483680" r:id="rId8"/>
    <p:sldLayoutId id="2147483671" r:id="rId9"/>
    <p:sldLayoutId id="2147483673" r:id="rId10"/>
    <p:sldLayoutId id="2147483670" r:id="rId11"/>
    <p:sldLayoutId id="2147483669" r:id="rId12"/>
    <p:sldLayoutId id="2147483655"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7.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4.xml"/><Relationship Id="rId1" Type="http://schemas.openxmlformats.org/officeDocument/2006/relationships/slideLayout" Target="../slideLayouts/slideLayout4.xml"/><Relationship Id="rId4" Type="http://schemas.openxmlformats.org/officeDocument/2006/relationships/image" Target="../media/image26.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98728-A241-43F4-95FF-6C49FEEA0911}"/>
              </a:ext>
              <a:ext uri="{C183D7F6-B498-43B3-948B-1728B52AA6E4}">
                <adec:decorative xmlns:adec="http://schemas.microsoft.com/office/drawing/2017/decorative" val="1"/>
              </a:ext>
            </a:extLst>
          </p:cNvPr>
          <p:cNvSpPr>
            <a:spLocks noGrp="1"/>
          </p:cNvSpPr>
          <p:nvPr>
            <p:ph type="title"/>
          </p:nvPr>
        </p:nvSpPr>
        <p:spPr>
          <a:xfrm>
            <a:off x="457199" y="143692"/>
            <a:ext cx="8229601" cy="987333"/>
          </a:xfrm>
        </p:spPr>
        <p:txBody>
          <a:bodyPr anchor="ctr"/>
          <a:lstStyle/>
          <a:p>
            <a:r>
              <a:rPr lang="en-US" sz="3000" dirty="0"/>
              <a:t>Integrated Advertising, Promotion, and Marketing Communications</a:t>
            </a:r>
          </a:p>
        </p:txBody>
      </p:sp>
      <p:sp>
        <p:nvSpPr>
          <p:cNvPr id="3" name="Content Placeholder 2">
            <a:extLst>
              <a:ext uri="{FF2B5EF4-FFF2-40B4-BE49-F238E27FC236}">
                <a16:creationId xmlns:a16="http://schemas.microsoft.com/office/drawing/2014/main" id="{ABE18F80-D4FC-4D8F-B2BD-E7BEE7E012B5}"/>
              </a:ext>
              <a:ext uri="{C183D7F6-B498-43B3-948B-1728B52AA6E4}">
                <adec:decorative xmlns:adec="http://schemas.microsoft.com/office/drawing/2017/decorative" val="1"/>
              </a:ext>
            </a:extLst>
          </p:cNvPr>
          <p:cNvSpPr>
            <a:spLocks noGrp="1"/>
          </p:cNvSpPr>
          <p:nvPr>
            <p:ph type="body" idx="1"/>
          </p:nvPr>
        </p:nvSpPr>
        <p:spPr>
          <a:xfrm>
            <a:off x="457200" y="1212419"/>
            <a:ext cx="8229600" cy="413524"/>
          </a:xfrm>
        </p:spPr>
        <p:txBody>
          <a:bodyPr anchor="ctr"/>
          <a:lstStyle/>
          <a:p>
            <a:r>
              <a:rPr lang="en-US" dirty="0">
                <a:solidFill>
                  <a:schemeClr val="tx2"/>
                </a:solidFill>
              </a:rPr>
              <a:t>Ninth Edition</a:t>
            </a:r>
          </a:p>
        </p:txBody>
      </p:sp>
      <p:sp>
        <p:nvSpPr>
          <p:cNvPr id="5" name="Content Placeholder 4">
            <a:extLst>
              <a:ext uri="{FF2B5EF4-FFF2-40B4-BE49-F238E27FC236}">
                <a16:creationId xmlns:a16="http://schemas.microsoft.com/office/drawing/2014/main" id="{2D222376-7AD7-4443-B67A-120BE12F4DDB}"/>
              </a:ext>
              <a:ext uri="{C183D7F6-B498-43B3-948B-1728B52AA6E4}">
                <adec:decorative xmlns:adec="http://schemas.microsoft.com/office/drawing/2017/decorative" val="1"/>
              </a:ext>
            </a:extLst>
          </p:cNvPr>
          <p:cNvSpPr>
            <a:spLocks noGrp="1"/>
          </p:cNvSpPr>
          <p:nvPr>
            <p:ph sz="quarter" idx="14"/>
          </p:nvPr>
        </p:nvSpPr>
        <p:spPr>
          <a:xfrm>
            <a:off x="5029200" y="1906104"/>
            <a:ext cx="3657600" cy="1186345"/>
          </a:xfrm>
        </p:spPr>
        <p:txBody>
          <a:bodyPr/>
          <a:lstStyle/>
          <a:p>
            <a:pPr marL="0" algn="ctr"/>
            <a:r>
              <a:rPr lang="en-US" b="1" dirty="0">
                <a:latin typeface="+mn-lt"/>
              </a:rPr>
              <a:t>Chapter 6</a:t>
            </a:r>
          </a:p>
        </p:txBody>
      </p:sp>
      <p:sp>
        <p:nvSpPr>
          <p:cNvPr id="6" name="Content Placeholder 5">
            <a:extLst>
              <a:ext uri="{FF2B5EF4-FFF2-40B4-BE49-F238E27FC236}">
                <a16:creationId xmlns:a16="http://schemas.microsoft.com/office/drawing/2014/main" id="{82FD4EC9-4778-4E2F-B136-2A176CA2BA69}"/>
              </a:ext>
              <a:ext uri="{C183D7F6-B498-43B3-948B-1728B52AA6E4}">
                <adec:decorative xmlns:adec="http://schemas.microsoft.com/office/drawing/2017/decorative" val="1"/>
              </a:ext>
            </a:extLst>
          </p:cNvPr>
          <p:cNvSpPr>
            <a:spLocks noGrp="1"/>
          </p:cNvSpPr>
          <p:nvPr>
            <p:ph sz="quarter" idx="15"/>
          </p:nvPr>
        </p:nvSpPr>
        <p:spPr>
          <a:xfrm>
            <a:off x="5029200" y="3252789"/>
            <a:ext cx="3657600" cy="1786139"/>
          </a:xfrm>
        </p:spPr>
        <p:txBody>
          <a:bodyPr/>
          <a:lstStyle/>
          <a:p>
            <a:r>
              <a:rPr lang="en-US" dirty="0"/>
              <a:t>Advertising Design</a:t>
            </a:r>
          </a:p>
        </p:txBody>
      </p:sp>
      <p:pic>
        <p:nvPicPr>
          <p:cNvPr id="10" name="Picture 9" descr="Front Cover: Integrated Advertising, Promotion, and Marketing Communications, Ninth Edition by Clow and Baack.">
            <a:extLst>
              <a:ext uri="{FF2B5EF4-FFF2-40B4-BE49-F238E27FC236}">
                <a16:creationId xmlns:a16="http://schemas.microsoft.com/office/drawing/2014/main" id="{521363D0-1471-40A0-877A-CB03B9F75786}"/>
              </a:ext>
            </a:extLst>
          </p:cNvPr>
          <p:cNvPicPr>
            <a:picLocks noChangeAspect="1"/>
          </p:cNvPicPr>
          <p:nvPr/>
        </p:nvPicPr>
        <p:blipFill>
          <a:blip r:embed="rId3"/>
          <a:stretch>
            <a:fillRect/>
          </a:stretch>
        </p:blipFill>
        <p:spPr>
          <a:xfrm>
            <a:off x="591091" y="1694010"/>
            <a:ext cx="3624966" cy="4494960"/>
          </a:xfrm>
          <a:prstGeom prst="rect">
            <a:avLst/>
          </a:prstGeom>
          <a:ln>
            <a:solidFill>
              <a:schemeClr val="tx1"/>
            </a:solidFill>
          </a:ln>
        </p:spPr>
      </p:pic>
      <p:sp>
        <p:nvSpPr>
          <p:cNvPr id="8" name="Content Placeholder 7">
            <a:extLst>
              <a:ext uri="{FF2B5EF4-FFF2-40B4-BE49-F238E27FC236}">
                <a16:creationId xmlns:a16="http://schemas.microsoft.com/office/drawing/2014/main" id="{C8E88D28-1A9F-4FC4-946F-10B4629D1438}"/>
              </a:ext>
              <a:ext uri="{C183D7F6-B498-43B3-948B-1728B52AA6E4}">
                <adec:decorative xmlns:adec="http://schemas.microsoft.com/office/drawing/2017/decorative" val="1"/>
              </a:ext>
            </a:extLst>
          </p:cNvPr>
          <p:cNvSpPr>
            <a:spLocks noGrp="1"/>
          </p:cNvSpPr>
          <p:nvPr>
            <p:ph sz="quarter" idx="17"/>
          </p:nvPr>
        </p:nvSpPr>
        <p:spPr>
          <a:xfrm>
            <a:off x="2173000" y="6415232"/>
            <a:ext cx="6589712" cy="228600"/>
          </a:xfrm>
        </p:spPr>
        <p:txBody>
          <a:bodyPr/>
          <a:lstStyle/>
          <a:p>
            <a:pPr marL="0" indent="0"/>
            <a:r>
              <a:rPr lang="en-US" altLang="en-US" sz="1200" b="0" dirty="0">
                <a:latin typeface="Verdana"/>
                <a:ea typeface="Verdana" panose="020B0604030504040204" pitchFamily="34" charset="0"/>
                <a:cs typeface="Verdana" panose="020B0604030504040204" pitchFamily="34" charset="0"/>
              </a:rPr>
              <a:t>Copyright © </a:t>
            </a:r>
            <a:r>
              <a:rPr lang="en-IN" dirty="0"/>
              <a:t>2022, 2018, 2016 </a:t>
            </a:r>
            <a:r>
              <a:rPr lang="en-US" altLang="en-US" sz="1200" b="0" dirty="0">
                <a:latin typeface="Verdana"/>
                <a:ea typeface="Verdana" panose="020B0604030504040204" pitchFamily="34" charset="0"/>
                <a:cs typeface="Verdana" panose="020B0604030504040204" pitchFamily="34" charset="0"/>
              </a:rPr>
              <a:t>Pearson Education, Inc. All Rights Reserved</a:t>
            </a:r>
          </a:p>
        </p:txBody>
      </p:sp>
      <p:pic>
        <p:nvPicPr>
          <p:cNvPr id="22" name="Picture Placeholder 21" descr="Pearson Logo">
            <a:extLst>
              <a:ext uri="{FF2B5EF4-FFF2-40B4-BE49-F238E27FC236}">
                <a16:creationId xmlns:a16="http://schemas.microsoft.com/office/drawing/2014/main" id="{463657D3-0029-4FB6-A24C-CAB832988B4E}"/>
              </a:ext>
            </a:extLst>
          </p:cNvPr>
          <p:cNvPicPr>
            <a:picLocks noGrp="1" noChangeAspect="1"/>
          </p:cNvPicPr>
          <p:nvPr>
            <p:ph type="pic" sz="quarter" idx="16"/>
          </p:nvPr>
        </p:nvPicPr>
        <p:blipFill>
          <a:blip r:embed="rId4"/>
          <a:srcRect t="22152" b="22152"/>
          <a:stretch>
            <a:fillRect/>
          </a:stretch>
        </p:blipFill>
        <p:spPr>
          <a:xfrm>
            <a:off x="315677" y="6420639"/>
            <a:ext cx="1176574" cy="296443"/>
          </a:xfrm>
        </p:spPr>
      </p:pic>
    </p:spTree>
    <p:extLst>
      <p:ext uri="{BB962C8B-B14F-4D97-AF65-F5344CB8AC3E}">
        <p14:creationId xmlns:p14="http://schemas.microsoft.com/office/powerpoint/2010/main" val="38013359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a:t>Unique Selling Proposition Cognitive Message Strategy</a:t>
            </a:r>
          </a:p>
        </p:txBody>
      </p:sp>
      <p:sp>
        <p:nvSpPr>
          <p:cNvPr id="3" name="Content Placeholder 2"/>
          <p:cNvSpPr>
            <a:spLocks noGrp="1"/>
          </p:cNvSpPr>
          <p:nvPr>
            <p:ph sz="quarter" idx="13"/>
          </p:nvPr>
        </p:nvSpPr>
        <p:spPr/>
        <p:txBody>
          <a:bodyPr/>
          <a:lstStyle/>
          <a:p>
            <a:r>
              <a:rPr lang="en-GB" dirty="0"/>
              <a:t>Focuses on a testable claim of:</a:t>
            </a:r>
          </a:p>
          <a:p>
            <a:pPr lvl="1"/>
            <a:r>
              <a:rPr lang="en-GB" dirty="0"/>
              <a:t>Uniqueness</a:t>
            </a:r>
          </a:p>
          <a:p>
            <a:pPr lvl="1"/>
            <a:r>
              <a:rPr lang="en-GB" dirty="0"/>
              <a:t>Superiority</a:t>
            </a:r>
          </a:p>
          <a:p>
            <a:r>
              <a:rPr lang="en-GB" dirty="0"/>
              <a:t>Can be supported in some manner</a:t>
            </a:r>
          </a:p>
          <a:p>
            <a:r>
              <a:rPr lang="en-GB" dirty="0"/>
              <a:t>Example: HelloFresh offers the fastest delivery times</a:t>
            </a:r>
          </a:p>
        </p:txBody>
      </p:sp>
    </p:spTree>
    <p:extLst>
      <p:ext uri="{BB962C8B-B14F-4D97-AF65-F5344CB8AC3E}">
        <p14:creationId xmlns:p14="http://schemas.microsoft.com/office/powerpoint/2010/main" val="214704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a:t>Hyperbole Advertising Cognitive Message Strategy</a:t>
            </a:r>
          </a:p>
        </p:txBody>
      </p:sp>
      <p:sp>
        <p:nvSpPr>
          <p:cNvPr id="3" name="Content Placeholder 2"/>
          <p:cNvSpPr>
            <a:spLocks noGrp="1"/>
          </p:cNvSpPr>
          <p:nvPr>
            <p:ph sz="quarter" idx="13"/>
          </p:nvPr>
        </p:nvSpPr>
        <p:spPr>
          <a:xfrm>
            <a:off x="457200" y="1556327"/>
            <a:ext cx="8229600" cy="1689793"/>
          </a:xfrm>
        </p:spPr>
        <p:txBody>
          <a:bodyPr/>
          <a:lstStyle/>
          <a:p>
            <a:r>
              <a:rPr lang="en-GB" dirty="0"/>
              <a:t>Untestable claim</a:t>
            </a:r>
          </a:p>
          <a:p>
            <a:r>
              <a:rPr lang="en-GB" dirty="0"/>
              <a:t>Does not require substantiation</a:t>
            </a:r>
          </a:p>
          <a:p>
            <a:r>
              <a:rPr lang="en-GB" dirty="0"/>
              <a:t>Popular cognitive approach</a:t>
            </a:r>
          </a:p>
        </p:txBody>
      </p:sp>
      <p:pic>
        <p:nvPicPr>
          <p:cNvPr id="6" name="Content Placeholder 5" descr="An advertisement for Progressive Bank shows a piggy bank. The title reads bigger rewards are here.">
            <a:extLst>
              <a:ext uri="{FF2B5EF4-FFF2-40B4-BE49-F238E27FC236}">
                <a16:creationId xmlns:a16="http://schemas.microsoft.com/office/drawing/2014/main" id="{E2813883-F80F-407A-9AE5-635758BBEC16}"/>
              </a:ext>
            </a:extLst>
          </p:cNvPr>
          <p:cNvPicPr>
            <a:picLocks noGrp="1" noChangeAspect="1"/>
          </p:cNvPicPr>
          <p:nvPr>
            <p:ph sz="quarter" idx="14"/>
          </p:nvPr>
        </p:nvPicPr>
        <p:blipFill>
          <a:blip r:embed="rId3"/>
          <a:stretch>
            <a:fillRect/>
          </a:stretch>
        </p:blipFill>
        <p:spPr>
          <a:xfrm>
            <a:off x="514323" y="3600138"/>
            <a:ext cx="8115353" cy="2371994"/>
          </a:xfrm>
          <a:prstGeom prst="rect">
            <a:avLst/>
          </a:prstGeom>
        </p:spPr>
      </p:pic>
    </p:spTree>
    <p:extLst>
      <p:ext uri="{BB962C8B-B14F-4D97-AF65-F5344CB8AC3E}">
        <p14:creationId xmlns:p14="http://schemas.microsoft.com/office/powerpoint/2010/main" val="2042012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a:t>Comparative Advertising Cognitive Message Strategy</a:t>
            </a:r>
          </a:p>
        </p:txBody>
      </p:sp>
      <p:sp>
        <p:nvSpPr>
          <p:cNvPr id="3" name="Content Placeholder 2"/>
          <p:cNvSpPr>
            <a:spLocks noGrp="1"/>
          </p:cNvSpPr>
          <p:nvPr>
            <p:ph sz="quarter" idx="13"/>
          </p:nvPr>
        </p:nvSpPr>
        <p:spPr>
          <a:xfrm>
            <a:off x="457200" y="1456945"/>
            <a:ext cx="8232775" cy="4845883"/>
          </a:xfrm>
        </p:spPr>
        <p:txBody>
          <a:bodyPr/>
          <a:lstStyle/>
          <a:p>
            <a:r>
              <a:rPr lang="en-GB" dirty="0"/>
              <a:t>Direct or indirect comparisons</a:t>
            </a:r>
          </a:p>
          <a:p>
            <a:r>
              <a:rPr lang="en-GB" dirty="0"/>
              <a:t>Real or fictitious competitor</a:t>
            </a:r>
          </a:p>
          <a:p>
            <a:r>
              <a:rPr lang="en-GB" dirty="0"/>
              <a:t>Advantage – captures attention</a:t>
            </a:r>
          </a:p>
          <a:p>
            <a:pPr lvl="1"/>
            <a:r>
              <a:rPr lang="en-GB" dirty="0"/>
              <a:t>Brand awareness increases</a:t>
            </a:r>
          </a:p>
          <a:p>
            <a:pPr lvl="1"/>
            <a:r>
              <a:rPr lang="en-GB" dirty="0"/>
              <a:t>Message awareness increases</a:t>
            </a:r>
          </a:p>
          <a:p>
            <a:r>
              <a:rPr lang="en-GB" dirty="0"/>
              <a:t>Negative – less believable, negative attitude</a:t>
            </a:r>
          </a:p>
          <a:p>
            <a:pPr lvl="1"/>
            <a:r>
              <a:rPr lang="en-GB" dirty="0"/>
              <a:t>Negative comparative ad</a:t>
            </a:r>
          </a:p>
          <a:p>
            <a:pPr lvl="1"/>
            <a:r>
              <a:rPr lang="en-GB" dirty="0"/>
              <a:t>Spontaneous trait transference</a:t>
            </a:r>
          </a:p>
          <a:p>
            <a:r>
              <a:rPr lang="en-GB" dirty="0"/>
              <a:t>Choose comparisons carefully</a:t>
            </a:r>
          </a:p>
        </p:txBody>
      </p:sp>
    </p:spTree>
    <p:extLst>
      <p:ext uri="{BB962C8B-B14F-4D97-AF65-F5344CB8AC3E}">
        <p14:creationId xmlns:p14="http://schemas.microsoft.com/office/powerpoint/2010/main" val="8592797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Message Strategies </a:t>
            </a:r>
            <a:r>
              <a:rPr lang="en-GB" sz="2000" b="0" dirty="0"/>
              <a:t>(2 of 3)</a:t>
            </a:r>
            <a:endParaRPr lang="en-IN" sz="2000" b="0" dirty="0"/>
          </a:p>
        </p:txBody>
      </p:sp>
      <p:sp>
        <p:nvSpPr>
          <p:cNvPr id="3" name="Content Placeholder 2"/>
          <p:cNvSpPr>
            <a:spLocks noGrp="1"/>
          </p:cNvSpPr>
          <p:nvPr>
            <p:ph sz="quarter" idx="13"/>
          </p:nvPr>
        </p:nvSpPr>
        <p:spPr/>
        <p:txBody>
          <a:bodyPr/>
          <a:lstStyle/>
          <a:p>
            <a:pPr marL="432" indent="0">
              <a:buNone/>
            </a:pPr>
            <a:r>
              <a:rPr lang="en-IN" dirty="0"/>
              <a:t>Affective</a:t>
            </a:r>
          </a:p>
          <a:p>
            <a:r>
              <a:rPr lang="en-IN" dirty="0"/>
              <a:t>Resonance</a:t>
            </a:r>
          </a:p>
          <a:p>
            <a:r>
              <a:rPr lang="en-IN" dirty="0"/>
              <a:t>Emotional</a:t>
            </a:r>
          </a:p>
        </p:txBody>
      </p:sp>
      <p:pic>
        <p:nvPicPr>
          <p:cNvPr id="6" name="Content Placeholder 5" descr="A photo shows a man putting a necklace on a smiling woman.">
            <a:extLst>
              <a:ext uri="{FF2B5EF4-FFF2-40B4-BE49-F238E27FC236}">
                <a16:creationId xmlns:a16="http://schemas.microsoft.com/office/drawing/2014/main" id="{F5D1D3CD-B284-4477-822F-7AFEF74D42B4}"/>
              </a:ext>
            </a:extLst>
          </p:cNvPr>
          <p:cNvPicPr>
            <a:picLocks noGrp="1" noChangeAspect="1"/>
          </p:cNvPicPr>
          <p:nvPr>
            <p:ph sz="quarter" idx="14"/>
          </p:nvPr>
        </p:nvPicPr>
        <p:blipFill>
          <a:blip r:embed="rId3"/>
          <a:stretch>
            <a:fillRect/>
          </a:stretch>
        </p:blipFill>
        <p:spPr>
          <a:xfrm>
            <a:off x="4694832" y="1552575"/>
            <a:ext cx="3992562" cy="2649231"/>
          </a:xfrm>
          <a:prstGeom prst="rect">
            <a:avLst/>
          </a:prstGeom>
        </p:spPr>
      </p:pic>
    </p:spTree>
    <p:extLst>
      <p:ext uri="{BB962C8B-B14F-4D97-AF65-F5344CB8AC3E}">
        <p14:creationId xmlns:p14="http://schemas.microsoft.com/office/powerpoint/2010/main" val="20623036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Affective Message Strategy </a:t>
            </a:r>
            <a:r>
              <a:rPr lang="en-GB" sz="2000" b="0" dirty="0"/>
              <a:t>(1 of 2)</a:t>
            </a:r>
            <a:endParaRPr lang="en-IN" sz="2000" b="0" dirty="0"/>
          </a:p>
        </p:txBody>
      </p:sp>
      <p:sp>
        <p:nvSpPr>
          <p:cNvPr id="3" name="Content Placeholder 2"/>
          <p:cNvSpPr>
            <a:spLocks noGrp="1"/>
          </p:cNvSpPr>
          <p:nvPr>
            <p:ph sz="quarter" idx="13"/>
          </p:nvPr>
        </p:nvSpPr>
        <p:spPr/>
        <p:txBody>
          <a:bodyPr/>
          <a:lstStyle/>
          <a:p>
            <a:r>
              <a:rPr lang="en-GB" dirty="0"/>
              <a:t>Invokes feelings or emotions</a:t>
            </a:r>
          </a:p>
          <a:p>
            <a:r>
              <a:rPr lang="en-GB" dirty="0"/>
              <a:t>Attempts to enhance likeability</a:t>
            </a:r>
          </a:p>
          <a:p>
            <a:r>
              <a:rPr lang="en-GB" dirty="0"/>
              <a:t>Resonance Advertising</a:t>
            </a:r>
          </a:p>
          <a:p>
            <a:pPr lvl="1"/>
            <a:r>
              <a:rPr lang="en-GB" dirty="0"/>
              <a:t>Connects with consumer experiences</a:t>
            </a:r>
          </a:p>
          <a:p>
            <a:pPr lvl="1"/>
            <a:r>
              <a:rPr lang="en-GB" dirty="0"/>
              <a:t>Comfort marketing</a:t>
            </a:r>
          </a:p>
          <a:p>
            <a:r>
              <a:rPr lang="en-GB" dirty="0"/>
              <a:t>Emotional Advertising</a:t>
            </a:r>
          </a:p>
          <a:p>
            <a:pPr lvl="1"/>
            <a:r>
              <a:rPr lang="en-GB" dirty="0"/>
              <a:t>Emotions lead to recall and choice</a:t>
            </a:r>
          </a:p>
          <a:p>
            <a:pPr lvl="1"/>
            <a:r>
              <a:rPr lang="en-GB" dirty="0"/>
              <a:t>Consumer and b-to-b markets</a:t>
            </a:r>
          </a:p>
          <a:p>
            <a:pPr lvl="1"/>
            <a:r>
              <a:rPr lang="en-GB" dirty="0"/>
              <a:t>Leads to positive feelings</a:t>
            </a:r>
          </a:p>
        </p:txBody>
      </p:sp>
    </p:spTree>
    <p:extLst>
      <p:ext uri="{BB962C8B-B14F-4D97-AF65-F5344CB8AC3E}">
        <p14:creationId xmlns:p14="http://schemas.microsoft.com/office/powerpoint/2010/main" val="34378855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Affective Message Strategy </a:t>
            </a:r>
            <a:r>
              <a:rPr lang="en-GB" sz="2000" b="0" dirty="0"/>
              <a:t>(2 of 2)</a:t>
            </a:r>
            <a:endParaRPr lang="en-IN" sz="2000" b="0" dirty="0"/>
          </a:p>
        </p:txBody>
      </p:sp>
      <p:sp>
        <p:nvSpPr>
          <p:cNvPr id="3" name="Content Placeholder 2"/>
          <p:cNvSpPr>
            <a:spLocks noGrp="1"/>
          </p:cNvSpPr>
          <p:nvPr>
            <p:ph sz="quarter" idx="13"/>
          </p:nvPr>
        </p:nvSpPr>
        <p:spPr>
          <a:xfrm>
            <a:off x="457200" y="1556327"/>
            <a:ext cx="8229600" cy="943033"/>
          </a:xfrm>
        </p:spPr>
        <p:txBody>
          <a:bodyPr/>
          <a:lstStyle/>
          <a:p>
            <a:pPr marL="432" indent="0">
              <a:buNone/>
            </a:pPr>
            <a:r>
              <a:rPr lang="en-GB" dirty="0"/>
              <a:t>This ad for South Walton, Florida uses an affective message strategy.</a:t>
            </a:r>
            <a:endParaRPr lang="en-IN" dirty="0"/>
          </a:p>
        </p:txBody>
      </p:sp>
      <p:pic>
        <p:nvPicPr>
          <p:cNvPr id="6" name="Content Placeholder 5" descr="An advertisement for South Walton Florida, showing a mother and a child riding bicycles on a beach.&#10;The title reads, discover the unexpected.&#10;">
            <a:extLst>
              <a:ext uri="{FF2B5EF4-FFF2-40B4-BE49-F238E27FC236}">
                <a16:creationId xmlns:a16="http://schemas.microsoft.com/office/drawing/2014/main" id="{48E72127-AD49-481A-9202-58BCD8E8A0BF}"/>
              </a:ext>
            </a:extLst>
          </p:cNvPr>
          <p:cNvPicPr>
            <a:picLocks noGrp="1" noChangeAspect="1"/>
          </p:cNvPicPr>
          <p:nvPr>
            <p:ph sz="quarter" idx="14"/>
          </p:nvPr>
        </p:nvPicPr>
        <p:blipFill>
          <a:blip r:embed="rId3"/>
          <a:stretch>
            <a:fillRect/>
          </a:stretch>
        </p:blipFill>
        <p:spPr>
          <a:xfrm>
            <a:off x="2076008" y="2733206"/>
            <a:ext cx="4991985" cy="3496613"/>
          </a:xfrm>
          <a:prstGeom prst="rect">
            <a:avLst/>
          </a:prstGeom>
        </p:spPr>
      </p:pic>
    </p:spTree>
    <p:extLst>
      <p:ext uri="{BB962C8B-B14F-4D97-AF65-F5344CB8AC3E}">
        <p14:creationId xmlns:p14="http://schemas.microsoft.com/office/powerpoint/2010/main" val="18736440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Message Strategies </a:t>
            </a:r>
            <a:r>
              <a:rPr lang="en-GB" sz="2000" b="0" dirty="0"/>
              <a:t>(3 of 3)</a:t>
            </a:r>
            <a:endParaRPr lang="en-IN" sz="2000" b="0" dirty="0"/>
          </a:p>
        </p:txBody>
      </p:sp>
      <p:sp>
        <p:nvSpPr>
          <p:cNvPr id="3" name="Content Placeholder 2"/>
          <p:cNvSpPr>
            <a:spLocks noGrp="1"/>
          </p:cNvSpPr>
          <p:nvPr>
            <p:ph sz="quarter" idx="13"/>
          </p:nvPr>
        </p:nvSpPr>
        <p:spPr/>
        <p:txBody>
          <a:bodyPr/>
          <a:lstStyle/>
          <a:p>
            <a:pPr marL="432" indent="0">
              <a:buNone/>
            </a:pPr>
            <a:r>
              <a:rPr lang="en-IN" dirty="0"/>
              <a:t>Conative</a:t>
            </a:r>
          </a:p>
          <a:p>
            <a:r>
              <a:rPr lang="en-IN" dirty="0"/>
              <a:t>Encourages customer action</a:t>
            </a:r>
          </a:p>
          <a:p>
            <a:r>
              <a:rPr lang="en-IN" dirty="0"/>
              <a:t>Supports promotional efforts</a:t>
            </a:r>
          </a:p>
          <a:p>
            <a:r>
              <a:rPr lang="en-IN" dirty="0"/>
              <a:t>Can encourage impulse buys</a:t>
            </a:r>
          </a:p>
        </p:txBody>
      </p:sp>
      <p:pic>
        <p:nvPicPr>
          <p:cNvPr id="6" name="Content Placeholder 5" descr="An advertisement for Cross Keys bank shows a woman using her laptop and holding a bank card. The title reads, why wait when you can earn?">
            <a:extLst>
              <a:ext uri="{FF2B5EF4-FFF2-40B4-BE49-F238E27FC236}">
                <a16:creationId xmlns:a16="http://schemas.microsoft.com/office/drawing/2014/main" id="{9F3C14AB-72A1-4A84-A463-26292353EEEB}"/>
              </a:ext>
            </a:extLst>
          </p:cNvPr>
          <p:cNvPicPr>
            <a:picLocks noGrp="1" noChangeAspect="1"/>
          </p:cNvPicPr>
          <p:nvPr>
            <p:ph sz="quarter" idx="14"/>
          </p:nvPr>
        </p:nvPicPr>
        <p:blipFill>
          <a:blip r:embed="rId3"/>
          <a:stretch>
            <a:fillRect/>
          </a:stretch>
        </p:blipFill>
        <p:spPr>
          <a:xfrm>
            <a:off x="4697536" y="1552575"/>
            <a:ext cx="3985966" cy="4438650"/>
          </a:xfrm>
          <a:prstGeom prst="rect">
            <a:avLst/>
          </a:prstGeom>
        </p:spPr>
      </p:pic>
    </p:spTree>
    <p:extLst>
      <p:ext uri="{BB962C8B-B14F-4D97-AF65-F5344CB8AC3E}">
        <p14:creationId xmlns:p14="http://schemas.microsoft.com/office/powerpoint/2010/main" val="41254972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Figure 6.2: The Hierarchy of Effects Model and Message Strategies</a:t>
            </a:r>
            <a:endParaRPr lang="en-IN" sz="3200" dirty="0"/>
          </a:p>
        </p:txBody>
      </p:sp>
      <p:pic>
        <p:nvPicPr>
          <p:cNvPr id="5" name="Content Placeholder 4" descr="A flow diagram shows the hierarchy of effects model and message strategies. For long description in Notes pane, press F6.">
            <a:extLst>
              <a:ext uri="{FF2B5EF4-FFF2-40B4-BE49-F238E27FC236}">
                <a16:creationId xmlns:a16="http://schemas.microsoft.com/office/drawing/2014/main" id="{3C133D52-80EC-4441-BC85-2082402CDAD1}"/>
              </a:ext>
            </a:extLst>
          </p:cNvPr>
          <p:cNvPicPr>
            <a:picLocks noGrp="1" noChangeAspect="1"/>
          </p:cNvPicPr>
          <p:nvPr>
            <p:ph sz="quarter" idx="13"/>
          </p:nvPr>
        </p:nvPicPr>
        <p:blipFill>
          <a:blip r:embed="rId3"/>
          <a:stretch>
            <a:fillRect/>
          </a:stretch>
        </p:blipFill>
        <p:spPr>
          <a:xfrm>
            <a:off x="1945606" y="1554163"/>
            <a:ext cx="5255962" cy="4664075"/>
          </a:xfrm>
          <a:prstGeom prst="rect">
            <a:avLst/>
          </a:prstGeom>
        </p:spPr>
      </p:pic>
    </p:spTree>
    <p:extLst>
      <p:ext uri="{BB962C8B-B14F-4D97-AF65-F5344CB8AC3E}">
        <p14:creationId xmlns:p14="http://schemas.microsoft.com/office/powerpoint/2010/main" val="26745873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Questions to Consider </a:t>
            </a:r>
            <a:r>
              <a:rPr lang="en-IN" sz="2000" b="0" dirty="0"/>
              <a:t>(1 of 2)</a:t>
            </a:r>
          </a:p>
        </p:txBody>
      </p:sp>
      <p:sp>
        <p:nvSpPr>
          <p:cNvPr id="3" name="Content Placeholder 2"/>
          <p:cNvSpPr>
            <a:spLocks noGrp="1"/>
          </p:cNvSpPr>
          <p:nvPr>
            <p:ph sz="quarter" idx="13"/>
          </p:nvPr>
        </p:nvSpPr>
        <p:spPr/>
        <p:txBody>
          <a:bodyPr/>
          <a:lstStyle/>
          <a:p>
            <a:r>
              <a:rPr lang="en-GB" dirty="0"/>
              <a:t>Think about the message strategies we have just discussed:</a:t>
            </a:r>
          </a:p>
          <a:p>
            <a:pPr lvl="1"/>
            <a:r>
              <a:rPr lang="en-GB" dirty="0"/>
              <a:t>Cognitive</a:t>
            </a:r>
          </a:p>
          <a:p>
            <a:pPr lvl="1"/>
            <a:r>
              <a:rPr lang="en-GB" dirty="0"/>
              <a:t>Affective</a:t>
            </a:r>
          </a:p>
          <a:p>
            <a:pPr lvl="1"/>
            <a:r>
              <a:rPr lang="en-GB" dirty="0"/>
              <a:t>Conative</a:t>
            </a:r>
          </a:p>
          <a:p>
            <a:r>
              <a:rPr lang="en-GB" dirty="0"/>
              <a:t>What examples of effective advertising can you think of in each of these categories?</a:t>
            </a:r>
          </a:p>
          <a:p>
            <a:r>
              <a:rPr lang="en-GB" dirty="0"/>
              <a:t>Did the ads stimulate you to buy something? If so, what made it work for you?</a:t>
            </a:r>
          </a:p>
        </p:txBody>
      </p:sp>
    </p:spTree>
    <p:extLst>
      <p:ext uri="{BB962C8B-B14F-4D97-AF65-F5344CB8AC3E}">
        <p14:creationId xmlns:p14="http://schemas.microsoft.com/office/powerpoint/2010/main" val="28139402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Figure 6.3: Types of Appeals</a:t>
            </a:r>
            <a:endParaRPr lang="en-IN" dirty="0"/>
          </a:p>
        </p:txBody>
      </p:sp>
      <p:sp>
        <p:nvSpPr>
          <p:cNvPr id="3" name="Content Placeholder 2"/>
          <p:cNvSpPr>
            <a:spLocks noGrp="1"/>
          </p:cNvSpPr>
          <p:nvPr>
            <p:ph sz="quarter" idx="13"/>
          </p:nvPr>
        </p:nvSpPr>
        <p:spPr/>
        <p:txBody>
          <a:bodyPr/>
          <a:lstStyle/>
          <a:p>
            <a:r>
              <a:rPr lang="en-GB" dirty="0"/>
              <a:t>Fear</a:t>
            </a:r>
          </a:p>
          <a:p>
            <a:r>
              <a:rPr lang="en-GB" dirty="0" err="1"/>
              <a:t>Humor</a:t>
            </a:r>
            <a:endParaRPr lang="en-GB" dirty="0"/>
          </a:p>
          <a:p>
            <a:r>
              <a:rPr lang="en-GB"/>
              <a:t>Music</a:t>
            </a:r>
            <a:endParaRPr lang="en-GB" dirty="0"/>
          </a:p>
          <a:p>
            <a:r>
              <a:rPr lang="en-GB" dirty="0"/>
              <a:t>Rationality</a:t>
            </a:r>
          </a:p>
          <a:p>
            <a:r>
              <a:rPr lang="en-GB" dirty="0"/>
              <a:t>Emotions</a:t>
            </a:r>
          </a:p>
          <a:p>
            <a:r>
              <a:rPr lang="en-GB" dirty="0"/>
              <a:t>Scarcity</a:t>
            </a:r>
          </a:p>
        </p:txBody>
      </p:sp>
    </p:spTree>
    <p:extLst>
      <p:ext uri="{BB962C8B-B14F-4D97-AF65-F5344CB8AC3E}">
        <p14:creationId xmlns:p14="http://schemas.microsoft.com/office/powerpoint/2010/main" val="28372885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Chapter Objectives</a:t>
            </a:r>
          </a:p>
        </p:txBody>
      </p:sp>
      <p:sp>
        <p:nvSpPr>
          <p:cNvPr id="3" name="Content Placeholder 2"/>
          <p:cNvSpPr>
            <a:spLocks noGrp="1"/>
          </p:cNvSpPr>
          <p:nvPr>
            <p:ph sz="quarter" idx="13"/>
          </p:nvPr>
        </p:nvSpPr>
        <p:spPr/>
        <p:txBody>
          <a:bodyPr/>
          <a:lstStyle/>
          <a:p>
            <a:pPr marL="432" indent="0">
              <a:buNone/>
            </a:pPr>
            <a:r>
              <a:rPr lang="en-GB" b="1" dirty="0">
                <a:solidFill>
                  <a:srgbClr val="007FA3"/>
                </a:solidFill>
              </a:rPr>
              <a:t>6.1</a:t>
            </a:r>
            <a:r>
              <a:rPr lang="en-GB" dirty="0"/>
              <a:t> How do marketers use message strategies to design effective advertisements?</a:t>
            </a:r>
          </a:p>
          <a:p>
            <a:pPr marL="432" indent="0">
              <a:buNone/>
            </a:pPr>
            <a:r>
              <a:rPr lang="en-GB" b="1" dirty="0">
                <a:solidFill>
                  <a:srgbClr val="007FA3"/>
                </a:solidFill>
              </a:rPr>
              <a:t>6.2</a:t>
            </a:r>
            <a:r>
              <a:rPr lang="en-GB" dirty="0"/>
              <a:t> What are the seven main types of advertising appeals?</a:t>
            </a:r>
          </a:p>
          <a:p>
            <a:pPr marL="432" indent="0">
              <a:buNone/>
            </a:pPr>
            <a:r>
              <a:rPr lang="en-GB" b="1" dirty="0">
                <a:solidFill>
                  <a:srgbClr val="007FA3"/>
                </a:solidFill>
              </a:rPr>
              <a:t>6.3</a:t>
            </a:r>
            <a:r>
              <a:rPr lang="en-GB" dirty="0"/>
              <a:t> What role does the executional framework play in advertising design?</a:t>
            </a:r>
          </a:p>
          <a:p>
            <a:pPr marL="432" indent="0">
              <a:buNone/>
            </a:pPr>
            <a:r>
              <a:rPr lang="en-GB" b="1" dirty="0">
                <a:solidFill>
                  <a:srgbClr val="007FA3"/>
                </a:solidFill>
              </a:rPr>
              <a:t>6.4</a:t>
            </a:r>
            <a:r>
              <a:rPr lang="en-GB" dirty="0"/>
              <a:t> How are sources and spokespersons featured in advertising designs?</a:t>
            </a:r>
          </a:p>
          <a:p>
            <a:pPr marL="432" indent="0">
              <a:buNone/>
            </a:pPr>
            <a:r>
              <a:rPr lang="en-GB" b="1" dirty="0">
                <a:solidFill>
                  <a:srgbClr val="007FA3"/>
                </a:solidFill>
              </a:rPr>
              <a:t>6.5</a:t>
            </a:r>
            <a:r>
              <a:rPr lang="en-GB" dirty="0"/>
              <a:t> What kinds of adjustments are necessary when undertaking advertising design in international settings?</a:t>
            </a:r>
          </a:p>
        </p:txBody>
      </p:sp>
    </p:spTree>
    <p:extLst>
      <p:ext uri="{BB962C8B-B14F-4D97-AF65-F5344CB8AC3E}">
        <p14:creationId xmlns:p14="http://schemas.microsoft.com/office/powerpoint/2010/main" val="34520983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Fear Appeals </a:t>
            </a:r>
            <a:r>
              <a:rPr lang="en-GB" sz="2000" b="0" dirty="0"/>
              <a:t>(1 of 2)</a:t>
            </a:r>
            <a:endParaRPr lang="en-IN" sz="2000" b="0" dirty="0"/>
          </a:p>
        </p:txBody>
      </p:sp>
      <p:sp>
        <p:nvSpPr>
          <p:cNvPr id="3" name="Content Placeholder 2"/>
          <p:cNvSpPr>
            <a:spLocks noGrp="1"/>
          </p:cNvSpPr>
          <p:nvPr>
            <p:ph sz="quarter" idx="13"/>
          </p:nvPr>
        </p:nvSpPr>
        <p:spPr>
          <a:xfrm>
            <a:off x="457200" y="1554920"/>
            <a:ext cx="8232775" cy="4780566"/>
          </a:xfrm>
        </p:spPr>
        <p:txBody>
          <a:bodyPr/>
          <a:lstStyle/>
          <a:p>
            <a:r>
              <a:rPr lang="en-GB" dirty="0"/>
              <a:t>Fear increases interest and is memorable</a:t>
            </a:r>
          </a:p>
          <a:p>
            <a:r>
              <a:rPr lang="en-GB" dirty="0"/>
              <a:t>Severity and vulnerability</a:t>
            </a:r>
          </a:p>
          <a:p>
            <a:pPr lvl="1"/>
            <a:r>
              <a:rPr lang="en-GB" dirty="0"/>
              <a:t>Severity – level of consequence</a:t>
            </a:r>
          </a:p>
          <a:p>
            <a:pPr lvl="1"/>
            <a:r>
              <a:rPr lang="en-GB" dirty="0"/>
              <a:t>Vulnerability – probability of event occurring</a:t>
            </a:r>
          </a:p>
          <a:p>
            <a:r>
              <a:rPr lang="en-GB" dirty="0"/>
              <a:t>Rewards to response efficacy</a:t>
            </a:r>
          </a:p>
          <a:p>
            <a:pPr lvl="1"/>
            <a:r>
              <a:rPr lang="en-GB" dirty="0"/>
              <a:t>Intrinsic reward</a:t>
            </a:r>
          </a:p>
          <a:p>
            <a:pPr lvl="1"/>
            <a:r>
              <a:rPr lang="en-GB" dirty="0"/>
              <a:t>Extrinsic reward</a:t>
            </a:r>
          </a:p>
          <a:p>
            <a:pPr lvl="1"/>
            <a:r>
              <a:rPr lang="en-GB" dirty="0"/>
              <a:t>Response costs</a:t>
            </a:r>
          </a:p>
          <a:p>
            <a:pPr lvl="1"/>
            <a:r>
              <a:rPr lang="en-GB" dirty="0"/>
              <a:t>Self-efficacy</a:t>
            </a:r>
          </a:p>
          <a:p>
            <a:pPr lvl="1"/>
            <a:r>
              <a:rPr lang="en-GB" dirty="0"/>
              <a:t>Response efficacy</a:t>
            </a:r>
          </a:p>
        </p:txBody>
      </p:sp>
    </p:spTree>
    <p:extLst>
      <p:ext uri="{BB962C8B-B14F-4D97-AF65-F5344CB8AC3E}">
        <p14:creationId xmlns:p14="http://schemas.microsoft.com/office/powerpoint/2010/main" val="40700037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Figure 6.4: The </a:t>
            </a:r>
            <a:r>
              <a:rPr lang="en-GB" sz="3200" dirty="0" err="1"/>
              <a:t>Behavioral</a:t>
            </a:r>
            <a:r>
              <a:rPr lang="en-GB" sz="3200" dirty="0"/>
              <a:t> Response Model</a:t>
            </a:r>
            <a:endParaRPr lang="en-IN" sz="3200" dirty="0"/>
          </a:p>
        </p:txBody>
      </p:sp>
      <p:pic>
        <p:nvPicPr>
          <p:cNvPr id="5" name="Content Placeholder 4" descr="A figure shows a flow diagram of the behavioral response model. For long description in Notes pane, press F6.">
            <a:extLst>
              <a:ext uri="{FF2B5EF4-FFF2-40B4-BE49-F238E27FC236}">
                <a16:creationId xmlns:a16="http://schemas.microsoft.com/office/drawing/2014/main" id="{2D1B0B65-433B-45B2-A48B-1250DBA75C9E}"/>
              </a:ext>
            </a:extLst>
          </p:cNvPr>
          <p:cNvPicPr>
            <a:picLocks noGrp="1" noChangeAspect="1"/>
          </p:cNvPicPr>
          <p:nvPr>
            <p:ph sz="quarter" idx="13"/>
          </p:nvPr>
        </p:nvPicPr>
        <p:blipFill>
          <a:blip r:embed="rId3"/>
          <a:stretch>
            <a:fillRect/>
          </a:stretch>
        </p:blipFill>
        <p:spPr>
          <a:xfrm>
            <a:off x="1009028" y="1554163"/>
            <a:ext cx="7129118" cy="4664075"/>
          </a:xfrm>
          <a:prstGeom prst="rect">
            <a:avLst/>
          </a:prstGeom>
        </p:spPr>
      </p:pic>
    </p:spTree>
    <p:extLst>
      <p:ext uri="{BB962C8B-B14F-4D97-AF65-F5344CB8AC3E}">
        <p14:creationId xmlns:p14="http://schemas.microsoft.com/office/powerpoint/2010/main" val="8333102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Fear Appeals </a:t>
            </a:r>
            <a:r>
              <a:rPr lang="en-GB" sz="2000" b="0" dirty="0"/>
              <a:t>(2 of 2)</a:t>
            </a:r>
            <a:endParaRPr lang="en-IN" sz="2000" b="0" dirty="0"/>
          </a:p>
        </p:txBody>
      </p:sp>
      <p:sp>
        <p:nvSpPr>
          <p:cNvPr id="3" name="Content Placeholder 2"/>
          <p:cNvSpPr>
            <a:spLocks noGrp="1"/>
          </p:cNvSpPr>
          <p:nvPr>
            <p:ph sz="quarter" idx="13"/>
          </p:nvPr>
        </p:nvSpPr>
        <p:spPr/>
        <p:txBody>
          <a:bodyPr/>
          <a:lstStyle/>
          <a:p>
            <a:pPr marL="432" indent="0">
              <a:buNone/>
            </a:pPr>
            <a:r>
              <a:rPr lang="en-GB" b="1" dirty="0"/>
              <a:t>Appeal strength</a:t>
            </a:r>
            <a:endParaRPr lang="en-GB" dirty="0"/>
          </a:p>
          <a:p>
            <a:r>
              <a:rPr lang="en-GB" dirty="0"/>
              <a:t>Low may not be noticed</a:t>
            </a:r>
          </a:p>
          <a:p>
            <a:r>
              <a:rPr lang="en-GB" dirty="0"/>
              <a:t>High may backfire</a:t>
            </a:r>
          </a:p>
          <a:p>
            <a:r>
              <a:rPr lang="en-GB" dirty="0"/>
              <a:t>Moderate works best</a:t>
            </a:r>
          </a:p>
        </p:txBody>
      </p:sp>
      <p:pic>
        <p:nvPicPr>
          <p:cNvPr id="6" name="Content Placeholder 5" descr="An advertisement shows a man in business clothes being hung by his suspenders on a clothes line outdoors. The title reads we won’t hang you out to dry.">
            <a:extLst>
              <a:ext uri="{FF2B5EF4-FFF2-40B4-BE49-F238E27FC236}">
                <a16:creationId xmlns:a16="http://schemas.microsoft.com/office/drawing/2014/main" id="{E864C389-F713-4228-BA92-5ECD20BCE647}"/>
              </a:ext>
            </a:extLst>
          </p:cNvPr>
          <p:cNvPicPr>
            <a:picLocks noGrp="1" noChangeAspect="1"/>
          </p:cNvPicPr>
          <p:nvPr>
            <p:ph sz="quarter" idx="14"/>
          </p:nvPr>
        </p:nvPicPr>
        <p:blipFill>
          <a:blip r:embed="rId3"/>
          <a:stretch>
            <a:fillRect/>
          </a:stretch>
        </p:blipFill>
        <p:spPr>
          <a:xfrm>
            <a:off x="4694238" y="1552575"/>
            <a:ext cx="3992562" cy="2822231"/>
          </a:xfrm>
          <a:prstGeom prst="rect">
            <a:avLst/>
          </a:prstGeom>
        </p:spPr>
      </p:pic>
    </p:spTree>
    <p:extLst>
      <p:ext uri="{BB962C8B-B14F-4D97-AF65-F5344CB8AC3E}">
        <p14:creationId xmlns:p14="http://schemas.microsoft.com/office/powerpoint/2010/main" val="21370582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a:t>Humor</a:t>
            </a:r>
            <a:r>
              <a:rPr lang="en-GB" dirty="0"/>
              <a:t> Appeals </a:t>
            </a:r>
            <a:r>
              <a:rPr lang="en-GB" sz="2000" b="0" dirty="0"/>
              <a:t>(1 of 2)</a:t>
            </a:r>
            <a:endParaRPr lang="en-IN" sz="2000" b="0" dirty="0"/>
          </a:p>
        </p:txBody>
      </p:sp>
      <p:sp>
        <p:nvSpPr>
          <p:cNvPr id="3" name="Content Placeholder 2"/>
          <p:cNvSpPr>
            <a:spLocks noGrp="1"/>
          </p:cNvSpPr>
          <p:nvPr>
            <p:ph sz="quarter" idx="13"/>
          </p:nvPr>
        </p:nvSpPr>
        <p:spPr/>
        <p:txBody>
          <a:bodyPr/>
          <a:lstStyle/>
          <a:p>
            <a:r>
              <a:rPr lang="en-GB" dirty="0"/>
              <a:t>Cuts through advertising clutter</a:t>
            </a:r>
          </a:p>
          <a:p>
            <a:r>
              <a:rPr lang="en-GB" dirty="0"/>
              <a:t>Good at grabbing and keeping attention</a:t>
            </a:r>
          </a:p>
          <a:p>
            <a:r>
              <a:rPr lang="en-GB" dirty="0"/>
              <a:t>Offers intrusive value, attracts attention</a:t>
            </a:r>
          </a:p>
          <a:p>
            <a:r>
              <a:rPr lang="en-GB" dirty="0"/>
              <a:t>Causes consumers to</a:t>
            </a:r>
          </a:p>
          <a:p>
            <a:pPr lvl="1"/>
            <a:r>
              <a:rPr lang="en-GB" dirty="0"/>
              <a:t>Watch</a:t>
            </a:r>
          </a:p>
          <a:p>
            <a:pPr lvl="1"/>
            <a:r>
              <a:rPr lang="en-GB" dirty="0"/>
              <a:t>Laugh</a:t>
            </a:r>
          </a:p>
          <a:p>
            <a:pPr lvl="1"/>
            <a:r>
              <a:rPr lang="en-GB" dirty="0"/>
              <a:t>Remember</a:t>
            </a:r>
          </a:p>
        </p:txBody>
      </p:sp>
    </p:spTree>
    <p:extLst>
      <p:ext uri="{BB962C8B-B14F-4D97-AF65-F5344CB8AC3E}">
        <p14:creationId xmlns:p14="http://schemas.microsoft.com/office/powerpoint/2010/main" val="24054174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a:t>Humor</a:t>
            </a:r>
            <a:r>
              <a:rPr lang="en-GB" dirty="0"/>
              <a:t> Appeals </a:t>
            </a:r>
            <a:r>
              <a:rPr lang="en-GB" sz="2000" b="0" dirty="0"/>
              <a:t>(2 of 2)</a:t>
            </a:r>
            <a:endParaRPr lang="en-IN" sz="2000" b="0" dirty="0"/>
          </a:p>
        </p:txBody>
      </p:sp>
      <p:sp>
        <p:nvSpPr>
          <p:cNvPr id="3" name="Content Placeholder 2"/>
          <p:cNvSpPr>
            <a:spLocks noGrp="1"/>
          </p:cNvSpPr>
          <p:nvPr>
            <p:ph sz="quarter" idx="13"/>
          </p:nvPr>
        </p:nvSpPr>
        <p:spPr>
          <a:xfrm>
            <a:off x="457200" y="1554920"/>
            <a:ext cx="8232775" cy="4829551"/>
          </a:xfrm>
        </p:spPr>
        <p:txBody>
          <a:bodyPr/>
          <a:lstStyle/>
          <a:p>
            <a:r>
              <a:rPr lang="en-GB" dirty="0"/>
              <a:t>Advantages of </a:t>
            </a:r>
            <a:r>
              <a:rPr lang="en-GB" dirty="0" err="1"/>
              <a:t>humor</a:t>
            </a:r>
            <a:endParaRPr lang="en-GB" dirty="0"/>
          </a:p>
          <a:p>
            <a:pPr lvl="1"/>
            <a:r>
              <a:rPr lang="en-GB" dirty="0"/>
              <a:t>Piques interest</a:t>
            </a:r>
          </a:p>
          <a:p>
            <a:pPr lvl="1"/>
            <a:r>
              <a:rPr lang="en-GB" dirty="0"/>
              <a:t>Increases recall and comprehension</a:t>
            </a:r>
          </a:p>
          <a:p>
            <a:r>
              <a:rPr lang="en-GB" dirty="0"/>
              <a:t>Problems with </a:t>
            </a:r>
            <a:r>
              <a:rPr lang="en-GB" dirty="0" err="1"/>
              <a:t>humor</a:t>
            </a:r>
            <a:endParaRPr lang="en-GB" dirty="0"/>
          </a:p>
          <a:p>
            <a:pPr lvl="1"/>
            <a:r>
              <a:rPr lang="en-GB" dirty="0"/>
              <a:t>Can be offensive</a:t>
            </a:r>
          </a:p>
          <a:p>
            <a:pPr lvl="1"/>
            <a:r>
              <a:rPr lang="en-GB" dirty="0"/>
              <a:t>Can overpower message</a:t>
            </a:r>
          </a:p>
          <a:p>
            <a:r>
              <a:rPr lang="en-GB" dirty="0" err="1"/>
              <a:t>Humor</a:t>
            </a:r>
            <a:r>
              <a:rPr lang="en-GB" dirty="0"/>
              <a:t> should focus on product</a:t>
            </a:r>
          </a:p>
          <a:p>
            <a:r>
              <a:rPr lang="en-GB" dirty="0"/>
              <a:t>International usage</a:t>
            </a:r>
          </a:p>
          <a:p>
            <a:pPr lvl="1"/>
            <a:r>
              <a:rPr lang="en-GB" dirty="0" err="1"/>
              <a:t>Humor</a:t>
            </a:r>
            <a:r>
              <a:rPr lang="en-GB" dirty="0"/>
              <a:t> is rooted in culture</a:t>
            </a:r>
          </a:p>
          <a:p>
            <a:pPr lvl="1"/>
            <a:r>
              <a:rPr lang="en-GB" dirty="0" err="1"/>
              <a:t>Humor</a:t>
            </a:r>
            <a:r>
              <a:rPr lang="en-GB" dirty="0"/>
              <a:t> varies across countries</a:t>
            </a:r>
          </a:p>
        </p:txBody>
      </p:sp>
    </p:spTree>
    <p:extLst>
      <p:ext uri="{BB962C8B-B14F-4D97-AF65-F5344CB8AC3E}">
        <p14:creationId xmlns:p14="http://schemas.microsoft.com/office/powerpoint/2010/main" val="23518193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Figure 6.5: Reasons for Using </a:t>
            </a:r>
            <a:r>
              <a:rPr lang="en-GB" sz="3200" dirty="0" err="1"/>
              <a:t>Humor</a:t>
            </a:r>
            <a:r>
              <a:rPr lang="en-GB" sz="3200" dirty="0"/>
              <a:t> in Ads</a:t>
            </a:r>
            <a:endParaRPr lang="en-IN" sz="3200" dirty="0"/>
          </a:p>
        </p:txBody>
      </p:sp>
      <p:sp>
        <p:nvSpPr>
          <p:cNvPr id="3" name="Content Placeholder 2"/>
          <p:cNvSpPr>
            <a:spLocks noGrp="1"/>
          </p:cNvSpPr>
          <p:nvPr>
            <p:ph sz="quarter" idx="13"/>
          </p:nvPr>
        </p:nvSpPr>
        <p:spPr/>
        <p:txBody>
          <a:bodyPr/>
          <a:lstStyle/>
          <a:p>
            <a:r>
              <a:rPr lang="en-GB" dirty="0"/>
              <a:t>Captures attention</a:t>
            </a:r>
          </a:p>
          <a:p>
            <a:r>
              <a:rPr lang="en-GB" dirty="0"/>
              <a:t>Holds attention</a:t>
            </a:r>
          </a:p>
          <a:p>
            <a:r>
              <a:rPr lang="en-GB" dirty="0"/>
              <a:t>Often wins creative awards</a:t>
            </a:r>
          </a:p>
          <a:p>
            <a:r>
              <a:rPr lang="en-GB" dirty="0"/>
              <a:t>High recall scores</a:t>
            </a:r>
          </a:p>
          <a:p>
            <a:r>
              <a:rPr lang="en-GB" dirty="0"/>
              <a:t>Consumers enjoy ads that make them laugh</a:t>
            </a:r>
          </a:p>
          <a:p>
            <a:r>
              <a:rPr lang="en-GB" dirty="0"/>
              <a:t>Evaluated by consumers as likeable ads</a:t>
            </a:r>
          </a:p>
        </p:txBody>
      </p:sp>
    </p:spTree>
    <p:extLst>
      <p:ext uri="{BB962C8B-B14F-4D97-AF65-F5344CB8AC3E}">
        <p14:creationId xmlns:p14="http://schemas.microsoft.com/office/powerpoint/2010/main" val="28814316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Sex Appeals</a:t>
            </a:r>
          </a:p>
        </p:txBody>
      </p:sp>
      <p:sp>
        <p:nvSpPr>
          <p:cNvPr id="3" name="Content Placeholder 2"/>
          <p:cNvSpPr>
            <a:spLocks noGrp="1"/>
          </p:cNvSpPr>
          <p:nvPr>
            <p:ph sz="quarter" idx="13"/>
          </p:nvPr>
        </p:nvSpPr>
        <p:spPr/>
        <p:txBody>
          <a:bodyPr/>
          <a:lstStyle/>
          <a:p>
            <a:r>
              <a:rPr lang="en-GB" dirty="0"/>
              <a:t>Break through clutter</a:t>
            </a:r>
          </a:p>
          <a:p>
            <a:r>
              <a:rPr lang="en-GB" dirty="0"/>
              <a:t>Use has increased</a:t>
            </a:r>
          </a:p>
          <a:p>
            <a:r>
              <a:rPr lang="en-GB" dirty="0"/>
              <a:t>Effectiveness has declined</a:t>
            </a:r>
          </a:p>
          <a:p>
            <a:r>
              <a:rPr lang="en-GB" dirty="0"/>
              <a:t>Advertisers shifting to more subtle sexual cues</a:t>
            </a:r>
          </a:p>
        </p:txBody>
      </p:sp>
      <p:pic>
        <p:nvPicPr>
          <p:cNvPr id="6" name="Content Placeholder 5" descr="An advertisement for milk, showing a fit woman playing basketball and drinking milk. The title reads, is milk part of your daily routine?">
            <a:extLst>
              <a:ext uri="{FF2B5EF4-FFF2-40B4-BE49-F238E27FC236}">
                <a16:creationId xmlns:a16="http://schemas.microsoft.com/office/drawing/2014/main" id="{B1D7344F-7679-4AB0-8864-86B39BFE2AB2}"/>
              </a:ext>
            </a:extLst>
          </p:cNvPr>
          <p:cNvPicPr>
            <a:picLocks noGrp="1" noChangeAspect="1"/>
          </p:cNvPicPr>
          <p:nvPr>
            <p:ph sz="quarter" idx="14"/>
          </p:nvPr>
        </p:nvPicPr>
        <p:blipFill>
          <a:blip r:embed="rId3"/>
          <a:stretch>
            <a:fillRect/>
          </a:stretch>
        </p:blipFill>
        <p:spPr>
          <a:xfrm>
            <a:off x="4881133" y="1552575"/>
            <a:ext cx="3618771" cy="4438650"/>
          </a:xfrm>
          <a:prstGeom prst="rect">
            <a:avLst/>
          </a:prstGeom>
        </p:spPr>
      </p:pic>
    </p:spTree>
    <p:extLst>
      <p:ext uri="{BB962C8B-B14F-4D97-AF65-F5344CB8AC3E}">
        <p14:creationId xmlns:p14="http://schemas.microsoft.com/office/powerpoint/2010/main" val="22481191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Figure 6.6: Sexuality Approaches Used in Advertising</a:t>
            </a:r>
            <a:endParaRPr lang="en-IN" sz="3200" dirty="0"/>
          </a:p>
        </p:txBody>
      </p:sp>
      <p:sp>
        <p:nvSpPr>
          <p:cNvPr id="3" name="Content Placeholder 2"/>
          <p:cNvSpPr>
            <a:spLocks noGrp="1"/>
          </p:cNvSpPr>
          <p:nvPr>
            <p:ph sz="quarter" idx="13"/>
          </p:nvPr>
        </p:nvSpPr>
        <p:spPr/>
        <p:txBody>
          <a:bodyPr/>
          <a:lstStyle/>
          <a:p>
            <a:r>
              <a:rPr lang="en-GB" dirty="0"/>
              <a:t>Subliminal techniques</a:t>
            </a:r>
          </a:p>
          <a:p>
            <a:r>
              <a:rPr lang="en-GB" dirty="0"/>
              <a:t>Sensuality</a:t>
            </a:r>
          </a:p>
          <a:p>
            <a:r>
              <a:rPr lang="en-GB" dirty="0"/>
              <a:t>Sexual suggestiveness</a:t>
            </a:r>
          </a:p>
          <a:p>
            <a:r>
              <a:rPr lang="en-GB" dirty="0"/>
              <a:t>Nudity or partial nudity</a:t>
            </a:r>
          </a:p>
          <a:p>
            <a:r>
              <a:rPr lang="en-GB" dirty="0"/>
              <a:t>Overt sexuality</a:t>
            </a:r>
          </a:p>
        </p:txBody>
      </p:sp>
    </p:spTree>
    <p:extLst>
      <p:ext uri="{BB962C8B-B14F-4D97-AF65-F5344CB8AC3E}">
        <p14:creationId xmlns:p14="http://schemas.microsoft.com/office/powerpoint/2010/main" val="4369742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Sexual Appeal Approaches </a:t>
            </a:r>
            <a:r>
              <a:rPr lang="en-GB" sz="2000" b="0" dirty="0"/>
              <a:t>(1 of 2)</a:t>
            </a:r>
            <a:endParaRPr lang="en-IN" sz="2000" b="0" dirty="0"/>
          </a:p>
        </p:txBody>
      </p:sp>
      <p:sp>
        <p:nvSpPr>
          <p:cNvPr id="3" name="Content Placeholder 2"/>
          <p:cNvSpPr>
            <a:spLocks noGrp="1"/>
          </p:cNvSpPr>
          <p:nvPr>
            <p:ph sz="quarter" idx="13"/>
          </p:nvPr>
        </p:nvSpPr>
        <p:spPr/>
        <p:txBody>
          <a:bodyPr/>
          <a:lstStyle/>
          <a:p>
            <a:r>
              <a:rPr lang="en-GB" dirty="0"/>
              <a:t>Subliminal approach</a:t>
            </a:r>
          </a:p>
          <a:p>
            <a:pPr lvl="1"/>
            <a:r>
              <a:rPr lang="en-GB" dirty="0"/>
              <a:t>Places cues or icons in ads</a:t>
            </a:r>
          </a:p>
          <a:p>
            <a:pPr lvl="1"/>
            <a:r>
              <a:rPr lang="en-GB" dirty="0"/>
              <a:t>Not effective</a:t>
            </a:r>
          </a:p>
          <a:p>
            <a:r>
              <a:rPr lang="en-GB" dirty="0"/>
              <a:t>Sensuality</a:t>
            </a:r>
          </a:p>
          <a:p>
            <a:pPr lvl="1"/>
            <a:r>
              <a:rPr lang="en-GB" dirty="0"/>
              <a:t>Women respond more favourably</a:t>
            </a:r>
          </a:p>
          <a:p>
            <a:pPr lvl="1"/>
            <a:r>
              <a:rPr lang="en-GB" dirty="0"/>
              <a:t>More sophisticated</a:t>
            </a:r>
          </a:p>
          <a:p>
            <a:pPr lvl="1"/>
            <a:r>
              <a:rPr lang="en-GB" dirty="0"/>
              <a:t>Relies on imagination</a:t>
            </a:r>
          </a:p>
        </p:txBody>
      </p:sp>
    </p:spTree>
    <p:extLst>
      <p:ext uri="{BB962C8B-B14F-4D97-AF65-F5344CB8AC3E}">
        <p14:creationId xmlns:p14="http://schemas.microsoft.com/office/powerpoint/2010/main" val="42085855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Figure 6.7: Factors to Consider Before Using Decorative Models</a:t>
            </a:r>
            <a:endParaRPr lang="en-IN" sz="3200" dirty="0"/>
          </a:p>
        </p:txBody>
      </p:sp>
      <p:sp>
        <p:nvSpPr>
          <p:cNvPr id="3" name="Content Placeholder 2"/>
          <p:cNvSpPr>
            <a:spLocks noGrp="1"/>
          </p:cNvSpPr>
          <p:nvPr>
            <p:ph sz="quarter" idx="13"/>
          </p:nvPr>
        </p:nvSpPr>
        <p:spPr/>
        <p:txBody>
          <a:bodyPr/>
          <a:lstStyle/>
          <a:p>
            <a:r>
              <a:rPr lang="en-GB" dirty="0"/>
              <a:t>Improve ad recognition but not brand recognition</a:t>
            </a:r>
          </a:p>
          <a:p>
            <a:r>
              <a:rPr lang="en-GB" dirty="0"/>
              <a:t>Influence emotional and objective evaluations</a:t>
            </a:r>
          </a:p>
          <a:p>
            <a:r>
              <a:rPr lang="en-GB" dirty="0"/>
              <a:t>Attractive models produce a higher level of attention than less attractive models</a:t>
            </a:r>
          </a:p>
          <a:p>
            <a:r>
              <a:rPr lang="en-GB" dirty="0"/>
              <a:t>Produce higher purchase intentions when product is sexually relevant</a:t>
            </a:r>
          </a:p>
        </p:txBody>
      </p:sp>
    </p:spTree>
    <p:extLst>
      <p:ext uri="{BB962C8B-B14F-4D97-AF65-F5344CB8AC3E}">
        <p14:creationId xmlns:p14="http://schemas.microsoft.com/office/powerpoint/2010/main" val="10756375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Chapter Overview</a:t>
            </a:r>
          </a:p>
        </p:txBody>
      </p:sp>
      <p:sp>
        <p:nvSpPr>
          <p:cNvPr id="5" name="Content Placeholder 4"/>
          <p:cNvSpPr>
            <a:spLocks noGrp="1"/>
          </p:cNvSpPr>
          <p:nvPr>
            <p:ph sz="quarter" idx="13"/>
          </p:nvPr>
        </p:nvSpPr>
        <p:spPr>
          <a:xfrm>
            <a:off x="457200" y="1556326"/>
            <a:ext cx="8229600" cy="4751483"/>
          </a:xfrm>
        </p:spPr>
        <p:txBody>
          <a:bodyPr/>
          <a:lstStyle/>
          <a:p>
            <a:r>
              <a:rPr lang="en-GB" dirty="0"/>
              <a:t>Message strategies</a:t>
            </a:r>
          </a:p>
          <a:p>
            <a:r>
              <a:rPr lang="en-GB" dirty="0"/>
              <a:t>Advertising appeals</a:t>
            </a:r>
          </a:p>
          <a:p>
            <a:r>
              <a:rPr lang="en-GB" dirty="0"/>
              <a:t>Executional frameworks</a:t>
            </a:r>
          </a:p>
          <a:p>
            <a:r>
              <a:rPr lang="en-GB" dirty="0"/>
              <a:t>Sources and spokespersons</a:t>
            </a:r>
          </a:p>
          <a:p>
            <a:r>
              <a:rPr lang="en-GB" dirty="0"/>
              <a:t>International settings</a:t>
            </a:r>
          </a:p>
        </p:txBody>
      </p:sp>
    </p:spTree>
    <p:extLst>
      <p:ext uri="{BB962C8B-B14F-4D97-AF65-F5344CB8AC3E}">
        <p14:creationId xmlns:p14="http://schemas.microsoft.com/office/powerpoint/2010/main" val="27126610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Effectiveness of Sex Appeals</a:t>
            </a:r>
          </a:p>
        </p:txBody>
      </p:sp>
      <p:pic>
        <p:nvPicPr>
          <p:cNvPr id="6" name="Content Placeholder 5" descr="A photo of a man and a woman in an embrace.">
            <a:extLst>
              <a:ext uri="{FF2B5EF4-FFF2-40B4-BE49-F238E27FC236}">
                <a16:creationId xmlns:a16="http://schemas.microsoft.com/office/drawing/2014/main" id="{1C2ED973-B1A0-4EB1-ACBC-B65A7FD416F7}"/>
              </a:ext>
            </a:extLst>
          </p:cNvPr>
          <p:cNvPicPr>
            <a:picLocks noGrp="1" noChangeAspect="1"/>
          </p:cNvPicPr>
          <p:nvPr>
            <p:ph sz="quarter" idx="14"/>
          </p:nvPr>
        </p:nvPicPr>
        <p:blipFill>
          <a:blip r:embed="rId3"/>
          <a:stretch>
            <a:fillRect/>
          </a:stretch>
        </p:blipFill>
        <p:spPr>
          <a:xfrm>
            <a:off x="457200" y="1552575"/>
            <a:ext cx="3992563" cy="2602145"/>
          </a:xfrm>
          <a:prstGeom prst="rect">
            <a:avLst/>
          </a:prstGeom>
        </p:spPr>
      </p:pic>
      <p:sp>
        <p:nvSpPr>
          <p:cNvPr id="3" name="Content Placeholder 2"/>
          <p:cNvSpPr>
            <a:spLocks noGrp="1"/>
          </p:cNvSpPr>
          <p:nvPr>
            <p:ph sz="quarter" idx="13"/>
          </p:nvPr>
        </p:nvSpPr>
        <p:spPr>
          <a:xfrm>
            <a:off x="4694830" y="1552575"/>
            <a:ext cx="3991970" cy="4438650"/>
          </a:xfrm>
        </p:spPr>
        <p:txBody>
          <a:bodyPr/>
          <a:lstStyle/>
          <a:p>
            <a:r>
              <a:rPr lang="en-GB" dirty="0"/>
              <a:t>Increase attention</a:t>
            </a:r>
          </a:p>
          <a:p>
            <a:pPr lvl="1"/>
            <a:r>
              <a:rPr lang="en-GB" dirty="0"/>
              <a:t>Brand recall lower</a:t>
            </a:r>
          </a:p>
          <a:p>
            <a:r>
              <a:rPr lang="en-GB" dirty="0"/>
              <a:t>Physiological arousal</a:t>
            </a:r>
          </a:p>
          <a:p>
            <a:r>
              <a:rPr lang="en-GB" dirty="0"/>
              <a:t>Cognitive impressions</a:t>
            </a:r>
          </a:p>
          <a:p>
            <a:pPr lvl="1"/>
            <a:r>
              <a:rPr lang="en-GB" dirty="0"/>
              <a:t>Like versus dislike</a:t>
            </a:r>
          </a:p>
          <a:p>
            <a:r>
              <a:rPr lang="en-GB" dirty="0"/>
              <a:t>Consider societal trends</a:t>
            </a:r>
          </a:p>
        </p:txBody>
      </p:sp>
    </p:spTree>
    <p:extLst>
      <p:ext uri="{BB962C8B-B14F-4D97-AF65-F5344CB8AC3E}">
        <p14:creationId xmlns:p14="http://schemas.microsoft.com/office/powerpoint/2010/main" val="3152218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Criticisms of Sex Appeals</a:t>
            </a:r>
          </a:p>
        </p:txBody>
      </p:sp>
      <p:sp>
        <p:nvSpPr>
          <p:cNvPr id="3" name="Content Placeholder 2"/>
          <p:cNvSpPr>
            <a:spLocks noGrp="1"/>
          </p:cNvSpPr>
          <p:nvPr>
            <p:ph sz="quarter" idx="13"/>
          </p:nvPr>
        </p:nvSpPr>
        <p:spPr/>
        <p:txBody>
          <a:bodyPr/>
          <a:lstStyle/>
          <a:p>
            <a:r>
              <a:rPr lang="en-GB" dirty="0"/>
              <a:t>Can create dissatisfaction with one’s body in both sexes</a:t>
            </a:r>
          </a:p>
          <a:p>
            <a:r>
              <a:rPr lang="en-GB" dirty="0"/>
              <a:t>It objectifies women</a:t>
            </a:r>
          </a:p>
          <a:p>
            <a:r>
              <a:rPr lang="en-GB" dirty="0"/>
              <a:t>Dove’s Campaign for Real Beauty, others, help combat this problem</a:t>
            </a:r>
          </a:p>
        </p:txBody>
      </p:sp>
      <p:pic>
        <p:nvPicPr>
          <p:cNvPr id="6" name="Content Placeholder 5" descr="A photo of a woman wearing a sports bra and athletic pants, with a tape measure wrapped around her torso. She has a frustrated expression on her face.">
            <a:extLst>
              <a:ext uri="{FF2B5EF4-FFF2-40B4-BE49-F238E27FC236}">
                <a16:creationId xmlns:a16="http://schemas.microsoft.com/office/drawing/2014/main" id="{31AFFA29-7223-4BE5-BAEB-D7B45AB7CEA8}"/>
              </a:ext>
            </a:extLst>
          </p:cNvPr>
          <p:cNvPicPr>
            <a:picLocks noGrp="1" noChangeAspect="1"/>
          </p:cNvPicPr>
          <p:nvPr>
            <p:ph sz="quarter" idx="14"/>
          </p:nvPr>
        </p:nvPicPr>
        <p:blipFill>
          <a:blip r:embed="rId3"/>
          <a:stretch>
            <a:fillRect/>
          </a:stretch>
        </p:blipFill>
        <p:spPr>
          <a:xfrm>
            <a:off x="4994072" y="1552575"/>
            <a:ext cx="3392894" cy="4438650"/>
          </a:xfrm>
          <a:prstGeom prst="rect">
            <a:avLst/>
          </a:prstGeom>
        </p:spPr>
      </p:pic>
    </p:spTree>
    <p:extLst>
      <p:ext uri="{BB962C8B-B14F-4D97-AF65-F5344CB8AC3E}">
        <p14:creationId xmlns:p14="http://schemas.microsoft.com/office/powerpoint/2010/main" val="21298038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Music Appeals </a:t>
            </a:r>
            <a:r>
              <a:rPr lang="en-GB" sz="2000" b="0" dirty="0"/>
              <a:t>(1 of 3)</a:t>
            </a:r>
            <a:endParaRPr lang="en-IN" sz="2000" b="0" dirty="0"/>
          </a:p>
        </p:txBody>
      </p:sp>
      <p:sp>
        <p:nvSpPr>
          <p:cNvPr id="3" name="Content Placeholder 2"/>
          <p:cNvSpPr>
            <a:spLocks noGrp="1"/>
          </p:cNvSpPr>
          <p:nvPr>
            <p:ph sz="quarter" idx="13"/>
          </p:nvPr>
        </p:nvSpPr>
        <p:spPr/>
        <p:txBody>
          <a:bodyPr/>
          <a:lstStyle/>
          <a:p>
            <a:r>
              <a:rPr lang="en-GB" dirty="0"/>
              <a:t>Connects with emotions and memories</a:t>
            </a:r>
          </a:p>
          <a:p>
            <a:r>
              <a:rPr lang="en-GB" dirty="0"/>
              <a:t>Has intrusive value</a:t>
            </a:r>
          </a:p>
          <a:p>
            <a:r>
              <a:rPr lang="en-GB" dirty="0"/>
              <a:t>Gains attention</a:t>
            </a:r>
          </a:p>
          <a:p>
            <a:r>
              <a:rPr lang="en-GB" dirty="0"/>
              <a:t>Increases the retention of visual information</a:t>
            </a:r>
          </a:p>
          <a:p>
            <a:r>
              <a:rPr lang="en-GB" dirty="0"/>
              <a:t>Improves recall</a:t>
            </a:r>
          </a:p>
          <a:p>
            <a:r>
              <a:rPr lang="en-GB" dirty="0"/>
              <a:t>Can increase persuasiveness</a:t>
            </a:r>
          </a:p>
        </p:txBody>
      </p:sp>
    </p:spTree>
    <p:extLst>
      <p:ext uri="{BB962C8B-B14F-4D97-AF65-F5344CB8AC3E}">
        <p14:creationId xmlns:p14="http://schemas.microsoft.com/office/powerpoint/2010/main" val="26097926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Music Appeals </a:t>
            </a:r>
            <a:r>
              <a:rPr lang="en-GB" sz="2000" b="0" dirty="0"/>
              <a:t>(2 of 3)</a:t>
            </a:r>
            <a:endParaRPr lang="en-IN" sz="2000" b="0" dirty="0"/>
          </a:p>
        </p:txBody>
      </p:sp>
      <p:pic>
        <p:nvPicPr>
          <p:cNvPr id="6" name="Content Placeholder 5" descr="A photo of a man playing a guitar.">
            <a:extLst>
              <a:ext uri="{FF2B5EF4-FFF2-40B4-BE49-F238E27FC236}">
                <a16:creationId xmlns:a16="http://schemas.microsoft.com/office/drawing/2014/main" id="{8D0B03E2-1FCB-4D8B-A55F-D1802A620352}"/>
              </a:ext>
            </a:extLst>
          </p:cNvPr>
          <p:cNvPicPr>
            <a:picLocks noGrp="1" noChangeAspect="1"/>
          </p:cNvPicPr>
          <p:nvPr>
            <p:ph sz="quarter" idx="14"/>
          </p:nvPr>
        </p:nvPicPr>
        <p:blipFill>
          <a:blip r:embed="rId3"/>
          <a:stretch>
            <a:fillRect/>
          </a:stretch>
        </p:blipFill>
        <p:spPr>
          <a:xfrm>
            <a:off x="1019913" y="1552575"/>
            <a:ext cx="3140766" cy="4438650"/>
          </a:xfrm>
          <a:prstGeom prst="rect">
            <a:avLst/>
          </a:prstGeom>
        </p:spPr>
      </p:pic>
      <p:sp>
        <p:nvSpPr>
          <p:cNvPr id="3" name="Content Placeholder 2"/>
          <p:cNvSpPr>
            <a:spLocks noGrp="1"/>
          </p:cNvSpPr>
          <p:nvPr>
            <p:ph sz="quarter" idx="13"/>
          </p:nvPr>
        </p:nvSpPr>
        <p:spPr>
          <a:xfrm>
            <a:off x="4310743" y="1552574"/>
            <a:ext cx="4553339" cy="4863465"/>
          </a:xfrm>
        </p:spPr>
        <p:txBody>
          <a:bodyPr/>
          <a:lstStyle/>
          <a:p>
            <a:r>
              <a:rPr lang="en-GB" sz="2200" dirty="0"/>
              <a:t>Variety of roles in advertisements</a:t>
            </a:r>
          </a:p>
          <a:p>
            <a:pPr lvl="1"/>
            <a:r>
              <a:rPr lang="en-GB" sz="2200" dirty="0"/>
              <a:t>Incidental to ad</a:t>
            </a:r>
          </a:p>
          <a:p>
            <a:pPr lvl="1"/>
            <a:r>
              <a:rPr lang="en-GB" sz="2200" dirty="0"/>
              <a:t>Primary theme</a:t>
            </a:r>
          </a:p>
          <a:p>
            <a:r>
              <a:rPr lang="en-GB" sz="2200" dirty="0"/>
              <a:t>Selecting the music</a:t>
            </a:r>
          </a:p>
          <a:p>
            <a:pPr lvl="1"/>
            <a:r>
              <a:rPr lang="en-GB" sz="2200" dirty="0"/>
              <a:t>Use a familiar tune</a:t>
            </a:r>
          </a:p>
          <a:p>
            <a:pPr lvl="1"/>
            <a:r>
              <a:rPr lang="en-GB" sz="2200" dirty="0"/>
              <a:t>Write a jingle</a:t>
            </a:r>
          </a:p>
          <a:p>
            <a:pPr lvl="1"/>
            <a:r>
              <a:rPr lang="en-GB" sz="2200" dirty="0"/>
              <a:t>Background or mood music</a:t>
            </a:r>
          </a:p>
          <a:p>
            <a:r>
              <a:rPr lang="en-GB" sz="2200" dirty="0"/>
              <a:t>Marketers work with musicians</a:t>
            </a:r>
          </a:p>
        </p:txBody>
      </p:sp>
    </p:spTree>
    <p:extLst>
      <p:ext uri="{BB962C8B-B14F-4D97-AF65-F5344CB8AC3E}">
        <p14:creationId xmlns:p14="http://schemas.microsoft.com/office/powerpoint/2010/main" val="494907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Music Appeals </a:t>
            </a:r>
            <a:r>
              <a:rPr lang="en-GB" sz="2000" b="0" dirty="0"/>
              <a:t>(3 of 3)</a:t>
            </a:r>
            <a:endParaRPr lang="en-IN" sz="2000" b="0" dirty="0"/>
          </a:p>
        </p:txBody>
      </p:sp>
      <p:sp>
        <p:nvSpPr>
          <p:cNvPr id="3" name="Content Placeholder 2"/>
          <p:cNvSpPr>
            <a:spLocks noGrp="1"/>
          </p:cNvSpPr>
          <p:nvPr>
            <p:ph sz="quarter" idx="13"/>
          </p:nvPr>
        </p:nvSpPr>
        <p:spPr>
          <a:xfrm>
            <a:off x="457200" y="1554920"/>
            <a:ext cx="8232775" cy="4715251"/>
          </a:xfrm>
        </p:spPr>
        <p:txBody>
          <a:bodyPr/>
          <a:lstStyle/>
          <a:p>
            <a:r>
              <a:rPr lang="en-GB" dirty="0"/>
              <a:t>Advantages of music appeals</a:t>
            </a:r>
          </a:p>
          <a:p>
            <a:pPr lvl="1"/>
            <a:r>
              <a:rPr lang="en-GB" dirty="0"/>
              <a:t>Consumers have affinity with existing songs</a:t>
            </a:r>
          </a:p>
          <a:p>
            <a:pPr lvl="1"/>
            <a:r>
              <a:rPr lang="en-GB" dirty="0"/>
              <a:t>Brand awareness, brand equity, and brand loyalty become easier</a:t>
            </a:r>
          </a:p>
          <a:p>
            <a:pPr lvl="1"/>
            <a:r>
              <a:rPr lang="en-GB" dirty="0"/>
              <a:t>Emotional affinity transference to brand</a:t>
            </a:r>
          </a:p>
          <a:p>
            <a:pPr lvl="1"/>
            <a:r>
              <a:rPr lang="en-GB" dirty="0"/>
              <a:t>Popular songs expensive</a:t>
            </a:r>
          </a:p>
          <a:p>
            <a:r>
              <a:rPr lang="en-GB" dirty="0"/>
              <a:t>Alternative methods</a:t>
            </a:r>
          </a:p>
          <a:p>
            <a:pPr lvl="1"/>
            <a:r>
              <a:rPr lang="en-GB" dirty="0"/>
              <a:t>Musicians see ad songs as way to be heard</a:t>
            </a:r>
          </a:p>
          <a:p>
            <a:pPr lvl="1"/>
            <a:r>
              <a:rPr lang="en-GB" dirty="0"/>
              <a:t>Songs posted on YouTube and other sites</a:t>
            </a:r>
          </a:p>
          <a:p>
            <a:pPr lvl="1"/>
            <a:r>
              <a:rPr lang="en-GB" dirty="0"/>
              <a:t>Occasionally full song becomes popular</a:t>
            </a:r>
          </a:p>
        </p:txBody>
      </p:sp>
    </p:spTree>
    <p:extLst>
      <p:ext uri="{BB962C8B-B14F-4D97-AF65-F5344CB8AC3E}">
        <p14:creationId xmlns:p14="http://schemas.microsoft.com/office/powerpoint/2010/main" val="10464981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Rational Appeals</a:t>
            </a:r>
          </a:p>
        </p:txBody>
      </p:sp>
      <p:sp>
        <p:nvSpPr>
          <p:cNvPr id="3" name="Content Placeholder 2"/>
          <p:cNvSpPr>
            <a:spLocks noGrp="1"/>
          </p:cNvSpPr>
          <p:nvPr>
            <p:ph sz="quarter" idx="13"/>
          </p:nvPr>
        </p:nvSpPr>
        <p:spPr/>
        <p:txBody>
          <a:bodyPr/>
          <a:lstStyle/>
          <a:p>
            <a:r>
              <a:rPr lang="en-GB" sz="2200" dirty="0"/>
              <a:t>Based on hierarchy of effects model</a:t>
            </a:r>
          </a:p>
          <a:p>
            <a:r>
              <a:rPr lang="en-GB" sz="2200" dirty="0"/>
              <a:t>Active processing of information</a:t>
            </a:r>
          </a:p>
          <a:p>
            <a:r>
              <a:rPr lang="en-GB" sz="2200" dirty="0"/>
              <a:t>Media outlets</a:t>
            </a:r>
          </a:p>
          <a:p>
            <a:pPr lvl="1"/>
            <a:r>
              <a:rPr lang="en-GB" sz="2200" dirty="0"/>
              <a:t>Print media and internet best mediums</a:t>
            </a:r>
          </a:p>
          <a:p>
            <a:r>
              <a:rPr lang="en-GB" sz="2200" dirty="0"/>
              <a:t>Business-to-business</a:t>
            </a:r>
          </a:p>
          <a:p>
            <a:pPr lvl="1"/>
            <a:r>
              <a:rPr lang="en-GB" sz="2200" dirty="0"/>
              <a:t>Print media, trade publications</a:t>
            </a:r>
          </a:p>
          <a:p>
            <a:pPr lvl="1"/>
            <a:r>
              <a:rPr lang="en-GB" sz="2200" dirty="0"/>
              <a:t>Information search by buying </a:t>
            </a:r>
            <a:r>
              <a:rPr lang="en-GB" sz="2200" dirty="0" err="1"/>
              <a:t>center</a:t>
            </a:r>
            <a:r>
              <a:rPr lang="en-GB" sz="2200" dirty="0"/>
              <a:t> members</a:t>
            </a:r>
          </a:p>
          <a:p>
            <a:r>
              <a:rPr lang="en-GB" sz="2200" dirty="0"/>
              <a:t>Product attributes</a:t>
            </a:r>
          </a:p>
          <a:p>
            <a:pPr lvl="1"/>
            <a:r>
              <a:rPr lang="en-GB" sz="2200" dirty="0"/>
              <a:t>Complex and high involvement products</a:t>
            </a:r>
          </a:p>
          <a:p>
            <a:pPr lvl="1"/>
            <a:r>
              <a:rPr lang="en-GB" sz="2200" dirty="0"/>
              <a:t>If processed, excellent at changing attitudes</a:t>
            </a:r>
          </a:p>
        </p:txBody>
      </p:sp>
    </p:spTree>
    <p:extLst>
      <p:ext uri="{BB962C8B-B14F-4D97-AF65-F5344CB8AC3E}">
        <p14:creationId xmlns:p14="http://schemas.microsoft.com/office/powerpoint/2010/main" val="42491399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Emotional Appeals</a:t>
            </a:r>
          </a:p>
        </p:txBody>
      </p:sp>
      <p:sp>
        <p:nvSpPr>
          <p:cNvPr id="3" name="Content Placeholder 2"/>
          <p:cNvSpPr>
            <a:spLocks noGrp="1"/>
          </p:cNvSpPr>
          <p:nvPr>
            <p:ph sz="quarter" idx="13"/>
          </p:nvPr>
        </p:nvSpPr>
        <p:spPr>
          <a:xfrm>
            <a:off x="457200" y="1554920"/>
            <a:ext cx="8232775" cy="4761904"/>
          </a:xfrm>
        </p:spPr>
        <p:txBody>
          <a:bodyPr/>
          <a:lstStyle/>
          <a:p>
            <a:r>
              <a:rPr lang="en-GB" dirty="0"/>
              <a:t>Brand loyalty</a:t>
            </a:r>
          </a:p>
          <a:p>
            <a:pPr lvl="1"/>
            <a:r>
              <a:rPr lang="en-GB" dirty="0"/>
              <a:t>Key to developing brand loyalty</a:t>
            </a:r>
          </a:p>
          <a:p>
            <a:pPr lvl="1"/>
            <a:r>
              <a:rPr lang="en-GB" dirty="0"/>
              <a:t>Creates bond with brand</a:t>
            </a:r>
          </a:p>
          <a:p>
            <a:r>
              <a:rPr lang="en-GB" dirty="0"/>
              <a:t>Business-to-Business</a:t>
            </a:r>
          </a:p>
          <a:p>
            <a:pPr lvl="1"/>
            <a:r>
              <a:rPr lang="en-GB" dirty="0"/>
              <a:t>Used more frequently (25%)</a:t>
            </a:r>
          </a:p>
          <a:p>
            <a:pPr lvl="1"/>
            <a:r>
              <a:rPr lang="en-GB" dirty="0"/>
              <a:t>Emotions important in business decisions</a:t>
            </a:r>
          </a:p>
          <a:p>
            <a:r>
              <a:rPr lang="en-GB" dirty="0"/>
              <a:t>Media outlets</a:t>
            </a:r>
          </a:p>
          <a:p>
            <a:pPr lvl="1"/>
            <a:r>
              <a:rPr lang="en-GB" dirty="0"/>
              <a:t>Television best medium</a:t>
            </a:r>
          </a:p>
          <a:p>
            <a:pPr lvl="1"/>
            <a:r>
              <a:rPr lang="en-GB" dirty="0"/>
              <a:t>Internet</a:t>
            </a:r>
          </a:p>
          <a:p>
            <a:pPr lvl="1"/>
            <a:r>
              <a:rPr lang="en-GB" dirty="0"/>
              <a:t>Work well when tied with other appeals</a:t>
            </a:r>
          </a:p>
        </p:txBody>
      </p:sp>
    </p:spTree>
    <p:extLst>
      <p:ext uri="{BB962C8B-B14F-4D97-AF65-F5344CB8AC3E}">
        <p14:creationId xmlns:p14="http://schemas.microsoft.com/office/powerpoint/2010/main" val="20857651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Figure 6.8:  Reasons for Using Emotional Appeals</a:t>
            </a:r>
            <a:endParaRPr lang="en-IN" sz="3200" dirty="0"/>
          </a:p>
        </p:txBody>
      </p:sp>
      <p:sp>
        <p:nvSpPr>
          <p:cNvPr id="3" name="Content Placeholder 2"/>
          <p:cNvSpPr>
            <a:spLocks noGrp="1"/>
          </p:cNvSpPr>
          <p:nvPr>
            <p:ph sz="quarter" idx="13"/>
          </p:nvPr>
        </p:nvSpPr>
        <p:spPr/>
        <p:txBody>
          <a:bodyPr/>
          <a:lstStyle/>
          <a:p>
            <a:r>
              <a:rPr lang="en-GB" dirty="0"/>
              <a:t>Consumers ignore most ads</a:t>
            </a:r>
          </a:p>
          <a:p>
            <a:r>
              <a:rPr lang="en-GB" dirty="0"/>
              <a:t>Rational ads generally go unnoticed</a:t>
            </a:r>
          </a:p>
          <a:p>
            <a:r>
              <a:rPr lang="en-GB" dirty="0"/>
              <a:t>Emotional appeals can capture attention and foster an attachment</a:t>
            </a:r>
          </a:p>
        </p:txBody>
      </p:sp>
      <p:pic>
        <p:nvPicPr>
          <p:cNvPr id="6" name="Content Placeholder 5" descr="An advertisement for DuPage Medical Group, titled we work around your schedule. A woman in business attire is shown holding hands with a young girl.">
            <a:extLst>
              <a:ext uri="{FF2B5EF4-FFF2-40B4-BE49-F238E27FC236}">
                <a16:creationId xmlns:a16="http://schemas.microsoft.com/office/drawing/2014/main" id="{1277EB44-A46A-4B6F-865F-48209FF9DA37}"/>
              </a:ext>
            </a:extLst>
          </p:cNvPr>
          <p:cNvPicPr>
            <a:picLocks noGrp="1" noChangeAspect="1"/>
          </p:cNvPicPr>
          <p:nvPr>
            <p:ph sz="quarter" idx="14"/>
          </p:nvPr>
        </p:nvPicPr>
        <p:blipFill>
          <a:blip r:embed="rId3"/>
          <a:stretch>
            <a:fillRect/>
          </a:stretch>
        </p:blipFill>
        <p:spPr>
          <a:xfrm>
            <a:off x="4948806" y="1571236"/>
            <a:ext cx="3483425" cy="4438650"/>
          </a:xfrm>
          <a:prstGeom prst="rect">
            <a:avLst/>
          </a:prstGeom>
        </p:spPr>
      </p:pic>
    </p:spTree>
    <p:extLst>
      <p:ext uri="{BB962C8B-B14F-4D97-AF65-F5344CB8AC3E}">
        <p14:creationId xmlns:p14="http://schemas.microsoft.com/office/powerpoint/2010/main" val="8097433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Figure 6.9: Emotions Featured in Advertising</a:t>
            </a:r>
            <a:endParaRPr lang="en-IN" sz="3200" dirty="0"/>
          </a:p>
        </p:txBody>
      </p:sp>
      <p:sp>
        <p:nvSpPr>
          <p:cNvPr id="4" name="Content Placeholder 3"/>
          <p:cNvSpPr>
            <a:spLocks noGrp="1"/>
          </p:cNvSpPr>
          <p:nvPr>
            <p:ph sz="quarter" idx="13"/>
          </p:nvPr>
        </p:nvSpPr>
        <p:spPr>
          <a:xfrm>
            <a:off x="457200" y="1556326"/>
            <a:ext cx="3445329" cy="4730173"/>
          </a:xfrm>
        </p:spPr>
        <p:txBody>
          <a:bodyPr/>
          <a:lstStyle/>
          <a:p>
            <a:r>
              <a:rPr lang="en-GB" dirty="0"/>
              <a:t>Trust</a:t>
            </a:r>
          </a:p>
          <a:p>
            <a:r>
              <a:rPr lang="en-GB" dirty="0"/>
              <a:t>Reliability</a:t>
            </a:r>
          </a:p>
          <a:p>
            <a:r>
              <a:rPr lang="en-GB" dirty="0"/>
              <a:t>Friendship</a:t>
            </a:r>
          </a:p>
          <a:p>
            <a:r>
              <a:rPr lang="en-GB" dirty="0"/>
              <a:t>Happiness</a:t>
            </a:r>
          </a:p>
          <a:p>
            <a:r>
              <a:rPr lang="en-GB" dirty="0"/>
              <a:t>Security</a:t>
            </a:r>
          </a:p>
          <a:p>
            <a:r>
              <a:rPr lang="en-GB" dirty="0"/>
              <a:t>Glamour-luxury</a:t>
            </a:r>
          </a:p>
          <a:p>
            <a:r>
              <a:rPr lang="en-GB" dirty="0"/>
              <a:t>Serenity</a:t>
            </a:r>
          </a:p>
          <a:p>
            <a:r>
              <a:rPr lang="en-GB" dirty="0"/>
              <a:t>Anger</a:t>
            </a:r>
          </a:p>
        </p:txBody>
      </p:sp>
      <p:sp>
        <p:nvSpPr>
          <p:cNvPr id="5" name="Content Placeholder 4"/>
          <p:cNvSpPr>
            <a:spLocks noGrp="1"/>
          </p:cNvSpPr>
          <p:nvPr>
            <p:ph sz="quarter" idx="14"/>
          </p:nvPr>
        </p:nvSpPr>
        <p:spPr>
          <a:xfrm>
            <a:off x="4457700" y="1556327"/>
            <a:ext cx="4229099" cy="4730173"/>
          </a:xfrm>
        </p:spPr>
        <p:txBody>
          <a:bodyPr/>
          <a:lstStyle/>
          <a:p>
            <a:r>
              <a:rPr lang="en-GB" dirty="0"/>
              <a:t>Protecting loved ones</a:t>
            </a:r>
          </a:p>
          <a:p>
            <a:r>
              <a:rPr lang="en-GB" dirty="0"/>
              <a:t>Romance</a:t>
            </a:r>
          </a:p>
          <a:p>
            <a:r>
              <a:rPr lang="en-GB" dirty="0"/>
              <a:t>Passion</a:t>
            </a:r>
          </a:p>
          <a:p>
            <a:r>
              <a:rPr lang="en-GB" dirty="0"/>
              <a:t>Family bonds</a:t>
            </a:r>
          </a:p>
          <a:p>
            <a:pPr lvl="1"/>
            <a:r>
              <a:rPr lang="en-GB" dirty="0"/>
              <a:t>with parents</a:t>
            </a:r>
          </a:p>
          <a:p>
            <a:pPr lvl="1"/>
            <a:r>
              <a:rPr lang="en-GB" dirty="0"/>
              <a:t>with siblings</a:t>
            </a:r>
          </a:p>
          <a:p>
            <a:pPr lvl="1"/>
            <a:r>
              <a:rPr lang="en-GB" dirty="0"/>
              <a:t>with children</a:t>
            </a:r>
          </a:p>
          <a:p>
            <a:pPr lvl="1"/>
            <a:r>
              <a:rPr lang="en-GB" dirty="0"/>
              <a:t>with extended family members</a:t>
            </a:r>
          </a:p>
        </p:txBody>
      </p:sp>
    </p:spTree>
    <p:extLst>
      <p:ext uri="{BB962C8B-B14F-4D97-AF65-F5344CB8AC3E}">
        <p14:creationId xmlns:p14="http://schemas.microsoft.com/office/powerpoint/2010/main" val="19429640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 to Consider </a:t>
            </a:r>
            <a:r>
              <a:rPr lang="en-IN" sz="2000" b="0" dirty="0"/>
              <a:t>(2 of 2)</a:t>
            </a:r>
          </a:p>
        </p:txBody>
      </p:sp>
      <p:sp>
        <p:nvSpPr>
          <p:cNvPr id="3" name="Content Placeholder 2"/>
          <p:cNvSpPr>
            <a:spLocks noGrp="1"/>
          </p:cNvSpPr>
          <p:nvPr>
            <p:ph sz="quarter" idx="13"/>
          </p:nvPr>
        </p:nvSpPr>
        <p:spPr/>
        <p:txBody>
          <a:bodyPr/>
          <a:lstStyle/>
          <a:p>
            <a:r>
              <a:rPr lang="en-GB" dirty="0"/>
              <a:t>As a consumer, do you think you are driven more by rational or emotional advertising appeals?</a:t>
            </a:r>
          </a:p>
          <a:p>
            <a:r>
              <a:rPr lang="en-GB" dirty="0"/>
              <a:t>Which factors seem to determine the appeals that work for you? Consider:</a:t>
            </a:r>
          </a:p>
          <a:p>
            <a:pPr lvl="1"/>
            <a:r>
              <a:rPr lang="en-GB" dirty="0"/>
              <a:t>Type of product or service</a:t>
            </a:r>
          </a:p>
          <a:p>
            <a:pPr lvl="1"/>
            <a:r>
              <a:rPr lang="en-GB" dirty="0"/>
              <a:t>Your brand loyalties</a:t>
            </a:r>
          </a:p>
          <a:p>
            <a:pPr lvl="1"/>
            <a:r>
              <a:rPr lang="en-GB" dirty="0"/>
              <a:t>Your past experiences</a:t>
            </a:r>
          </a:p>
          <a:p>
            <a:r>
              <a:rPr lang="en-GB" dirty="0"/>
              <a:t>Is it possible you think you are being rational when in fact you are responding to emotional appeals?</a:t>
            </a:r>
          </a:p>
        </p:txBody>
      </p:sp>
    </p:spTree>
    <p:extLst>
      <p:ext uri="{BB962C8B-B14F-4D97-AF65-F5344CB8AC3E}">
        <p14:creationId xmlns:p14="http://schemas.microsoft.com/office/powerpoint/2010/main" val="25758048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sz="3200" dirty="0" err="1"/>
              <a:t>Adweek</a:t>
            </a:r>
            <a:r>
              <a:rPr lang="en-GB" sz="3200" dirty="0"/>
              <a:t> Media and Harris Interactive Survey</a:t>
            </a:r>
            <a:endParaRPr lang="en-IN" sz="3200" dirty="0"/>
          </a:p>
        </p:txBody>
      </p:sp>
      <p:sp>
        <p:nvSpPr>
          <p:cNvPr id="8" name="Content Placeholder 7"/>
          <p:cNvSpPr>
            <a:spLocks noGrp="1"/>
          </p:cNvSpPr>
          <p:nvPr>
            <p:ph sz="quarter" idx="15"/>
          </p:nvPr>
        </p:nvSpPr>
        <p:spPr>
          <a:xfrm>
            <a:off x="457200" y="1556327"/>
            <a:ext cx="8229600" cy="4520623"/>
          </a:xfrm>
        </p:spPr>
        <p:txBody>
          <a:bodyPr/>
          <a:lstStyle/>
          <a:p>
            <a:r>
              <a:rPr lang="en-GB" dirty="0"/>
              <a:t>Ads somewhat or very interesting (55%)</a:t>
            </a:r>
          </a:p>
          <a:p>
            <a:r>
              <a:rPr lang="en-GB" dirty="0"/>
              <a:t>Ads not interesting at all (13%)</a:t>
            </a:r>
          </a:p>
          <a:p>
            <a:r>
              <a:rPr lang="en-GB" dirty="0"/>
              <a:t>Ads very influential in purchase decisions (6%)</a:t>
            </a:r>
          </a:p>
          <a:p>
            <a:r>
              <a:rPr lang="en-GB" dirty="0"/>
              <a:t>Ads somewhat influential in purchase decisions (29%)</a:t>
            </a:r>
          </a:p>
          <a:p>
            <a:r>
              <a:rPr lang="en-GB" dirty="0"/>
              <a:t>Nearly half of 18-34 year-olds influenced by advertising</a:t>
            </a:r>
          </a:p>
          <a:p>
            <a:r>
              <a:rPr lang="en-GB" dirty="0"/>
              <a:t>37% of 35-44 year-olds influenced by advertising</a:t>
            </a:r>
          </a:p>
          <a:p>
            <a:r>
              <a:rPr lang="en-GB" dirty="0"/>
              <a:t>28% of individuals 45+ influenced by advertising</a:t>
            </a:r>
          </a:p>
        </p:txBody>
      </p:sp>
    </p:spTree>
    <p:extLst>
      <p:ext uri="{BB962C8B-B14F-4D97-AF65-F5344CB8AC3E}">
        <p14:creationId xmlns:p14="http://schemas.microsoft.com/office/powerpoint/2010/main" val="16511388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Scarcity Appeals</a:t>
            </a:r>
          </a:p>
        </p:txBody>
      </p:sp>
      <p:sp>
        <p:nvSpPr>
          <p:cNvPr id="3" name="Content Placeholder 2"/>
          <p:cNvSpPr>
            <a:spLocks noGrp="1"/>
          </p:cNvSpPr>
          <p:nvPr>
            <p:ph sz="quarter" idx="13"/>
          </p:nvPr>
        </p:nvSpPr>
        <p:spPr/>
        <p:txBody>
          <a:bodyPr/>
          <a:lstStyle/>
          <a:p>
            <a:r>
              <a:rPr lang="en-GB" dirty="0"/>
              <a:t>Based on limited supply</a:t>
            </a:r>
          </a:p>
          <a:p>
            <a:r>
              <a:rPr lang="en-GB" dirty="0"/>
              <a:t>Based on limited time to purchase</a:t>
            </a:r>
          </a:p>
          <a:p>
            <a:r>
              <a:rPr lang="en-GB" dirty="0"/>
              <a:t>Often tied with promotion tools such as contests, sweepstakes, and coupons</a:t>
            </a:r>
          </a:p>
          <a:p>
            <a:r>
              <a:rPr lang="en-GB" dirty="0"/>
              <a:t>Encourage customers to take action</a:t>
            </a:r>
          </a:p>
        </p:txBody>
      </p:sp>
    </p:spTree>
    <p:extLst>
      <p:ext uri="{BB962C8B-B14F-4D97-AF65-F5344CB8AC3E}">
        <p14:creationId xmlns:p14="http://schemas.microsoft.com/office/powerpoint/2010/main" val="408810841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a:t>Figure 6.10: Executional Frameworks</a:t>
            </a:r>
          </a:p>
        </p:txBody>
      </p:sp>
      <p:sp>
        <p:nvSpPr>
          <p:cNvPr id="3" name="Content Placeholder 2"/>
          <p:cNvSpPr>
            <a:spLocks noGrp="1"/>
          </p:cNvSpPr>
          <p:nvPr>
            <p:ph sz="quarter" idx="13"/>
          </p:nvPr>
        </p:nvSpPr>
        <p:spPr/>
        <p:txBody>
          <a:bodyPr/>
          <a:lstStyle/>
          <a:p>
            <a:r>
              <a:rPr lang="en-GB" dirty="0"/>
              <a:t>Animation</a:t>
            </a:r>
          </a:p>
          <a:p>
            <a:r>
              <a:rPr lang="en-GB" dirty="0"/>
              <a:t>Slice-of-life</a:t>
            </a:r>
          </a:p>
          <a:p>
            <a:r>
              <a:rPr lang="en-GB" dirty="0"/>
              <a:t>Storytelling</a:t>
            </a:r>
          </a:p>
          <a:p>
            <a:r>
              <a:rPr lang="en-GB" dirty="0"/>
              <a:t>Testimonial</a:t>
            </a:r>
          </a:p>
          <a:p>
            <a:r>
              <a:rPr lang="en-GB" dirty="0"/>
              <a:t>Authoritative</a:t>
            </a:r>
          </a:p>
          <a:p>
            <a:r>
              <a:rPr lang="en-GB" dirty="0"/>
              <a:t>Demonstration</a:t>
            </a:r>
          </a:p>
          <a:p>
            <a:r>
              <a:rPr lang="en-GB" dirty="0"/>
              <a:t>Fantasy</a:t>
            </a:r>
          </a:p>
          <a:p>
            <a:r>
              <a:rPr lang="en-GB" dirty="0"/>
              <a:t>Informative</a:t>
            </a:r>
          </a:p>
        </p:txBody>
      </p:sp>
    </p:spTree>
    <p:extLst>
      <p:ext uri="{BB962C8B-B14F-4D97-AF65-F5344CB8AC3E}">
        <p14:creationId xmlns:p14="http://schemas.microsoft.com/office/powerpoint/2010/main" val="24307375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Animation Executions</a:t>
            </a:r>
          </a:p>
        </p:txBody>
      </p:sp>
      <p:sp>
        <p:nvSpPr>
          <p:cNvPr id="3" name="Content Placeholder 2"/>
          <p:cNvSpPr>
            <a:spLocks noGrp="1"/>
          </p:cNvSpPr>
          <p:nvPr>
            <p:ph sz="quarter" idx="13"/>
          </p:nvPr>
        </p:nvSpPr>
        <p:spPr/>
        <p:txBody>
          <a:bodyPr/>
          <a:lstStyle/>
          <a:p>
            <a:r>
              <a:rPr lang="en-GB" dirty="0"/>
              <a:t>Usage has increased dramatically</a:t>
            </a:r>
          </a:p>
          <a:p>
            <a:r>
              <a:rPr lang="en-GB" dirty="0"/>
              <a:t>Enhanced graphics technology</a:t>
            </a:r>
          </a:p>
          <a:p>
            <a:r>
              <a:rPr lang="en-GB" dirty="0"/>
              <a:t>Rotoscoping</a:t>
            </a:r>
          </a:p>
          <a:p>
            <a:r>
              <a:rPr lang="en-GB" dirty="0"/>
              <a:t>Costs coming down</a:t>
            </a:r>
          </a:p>
          <a:p>
            <a:r>
              <a:rPr lang="en-GB" dirty="0"/>
              <a:t>Business-to-business use</a:t>
            </a:r>
          </a:p>
        </p:txBody>
      </p:sp>
    </p:spTree>
    <p:extLst>
      <p:ext uri="{BB962C8B-B14F-4D97-AF65-F5344CB8AC3E}">
        <p14:creationId xmlns:p14="http://schemas.microsoft.com/office/powerpoint/2010/main" val="368404565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Figure 6.11: Components of a Slice-of-Life Execution</a:t>
            </a:r>
            <a:endParaRPr lang="en-IN" sz="3200" dirty="0"/>
          </a:p>
        </p:txBody>
      </p:sp>
      <p:pic>
        <p:nvPicPr>
          <p:cNvPr id="5" name="Content Placeholder 4" descr="A figure shows a flow diagram labeled components of a slice of life execution. For long description in Notes pane, press F6.">
            <a:extLst>
              <a:ext uri="{FF2B5EF4-FFF2-40B4-BE49-F238E27FC236}">
                <a16:creationId xmlns:a16="http://schemas.microsoft.com/office/drawing/2014/main" id="{44CB5C60-2D1E-4D6B-BDDF-0B6214C7C65B}"/>
              </a:ext>
            </a:extLst>
          </p:cNvPr>
          <p:cNvPicPr>
            <a:picLocks noGrp="1" noChangeAspect="1"/>
          </p:cNvPicPr>
          <p:nvPr>
            <p:ph sz="quarter" idx="13"/>
          </p:nvPr>
        </p:nvPicPr>
        <p:blipFill>
          <a:blip r:embed="rId3"/>
          <a:stretch>
            <a:fillRect/>
          </a:stretch>
        </p:blipFill>
        <p:spPr>
          <a:xfrm>
            <a:off x="641326" y="2224896"/>
            <a:ext cx="7864522" cy="3322608"/>
          </a:xfrm>
          <a:prstGeom prst="rect">
            <a:avLst/>
          </a:prstGeom>
        </p:spPr>
      </p:pic>
    </p:spTree>
    <p:extLst>
      <p:ext uri="{BB962C8B-B14F-4D97-AF65-F5344CB8AC3E}">
        <p14:creationId xmlns:p14="http://schemas.microsoft.com/office/powerpoint/2010/main" val="278062510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Storytelling Executions</a:t>
            </a:r>
          </a:p>
        </p:txBody>
      </p:sp>
      <p:sp>
        <p:nvSpPr>
          <p:cNvPr id="3" name="Content Placeholder 2"/>
          <p:cNvSpPr>
            <a:spLocks noGrp="1"/>
          </p:cNvSpPr>
          <p:nvPr>
            <p:ph sz="quarter" idx="13"/>
          </p:nvPr>
        </p:nvSpPr>
        <p:spPr/>
        <p:txBody>
          <a:bodyPr/>
          <a:lstStyle/>
          <a:p>
            <a:r>
              <a:rPr lang="en-GB" dirty="0"/>
              <a:t>Resembles 30-second movie</a:t>
            </a:r>
          </a:p>
          <a:p>
            <a:r>
              <a:rPr lang="en-GB" dirty="0"/>
              <a:t>Plot or story</a:t>
            </a:r>
          </a:p>
          <a:p>
            <a:r>
              <a:rPr lang="en-GB" dirty="0"/>
              <a:t>Brand is at periphery</a:t>
            </a:r>
          </a:p>
          <a:p>
            <a:r>
              <a:rPr lang="en-GB" dirty="0"/>
              <a:t>Viewers draw their own conclusions</a:t>
            </a:r>
          </a:p>
        </p:txBody>
      </p:sp>
    </p:spTree>
    <p:extLst>
      <p:ext uri="{BB962C8B-B14F-4D97-AF65-F5344CB8AC3E}">
        <p14:creationId xmlns:p14="http://schemas.microsoft.com/office/powerpoint/2010/main" val="173373051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Testimonial Executions</a:t>
            </a:r>
          </a:p>
        </p:txBody>
      </p:sp>
      <p:sp>
        <p:nvSpPr>
          <p:cNvPr id="3" name="Content Placeholder 2"/>
          <p:cNvSpPr>
            <a:spLocks noGrp="1"/>
          </p:cNvSpPr>
          <p:nvPr>
            <p:ph sz="quarter" idx="13"/>
          </p:nvPr>
        </p:nvSpPr>
        <p:spPr/>
        <p:txBody>
          <a:bodyPr/>
          <a:lstStyle/>
          <a:p>
            <a:r>
              <a:rPr lang="en-GB" dirty="0"/>
              <a:t>Business-to-business and service sectors</a:t>
            </a:r>
          </a:p>
          <a:p>
            <a:r>
              <a:rPr lang="en-GB" dirty="0"/>
              <a:t>Enhance company credibility</a:t>
            </a:r>
          </a:p>
          <a:p>
            <a:r>
              <a:rPr lang="en-GB" dirty="0"/>
              <a:t>Sources</a:t>
            </a:r>
          </a:p>
          <a:p>
            <a:pPr lvl="1"/>
            <a:r>
              <a:rPr lang="en-GB" dirty="0"/>
              <a:t>Customers</a:t>
            </a:r>
          </a:p>
          <a:p>
            <a:pPr lvl="1"/>
            <a:r>
              <a:rPr lang="en-GB" dirty="0"/>
              <a:t>Paid actors</a:t>
            </a:r>
          </a:p>
        </p:txBody>
      </p:sp>
    </p:spTree>
    <p:extLst>
      <p:ext uri="{BB962C8B-B14F-4D97-AF65-F5344CB8AC3E}">
        <p14:creationId xmlns:p14="http://schemas.microsoft.com/office/powerpoint/2010/main" val="245643729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Authoritative Executions</a:t>
            </a:r>
          </a:p>
        </p:txBody>
      </p:sp>
      <p:sp>
        <p:nvSpPr>
          <p:cNvPr id="3" name="Content Placeholder 2"/>
          <p:cNvSpPr>
            <a:spLocks noGrp="1"/>
          </p:cNvSpPr>
          <p:nvPr>
            <p:ph sz="quarter" idx="13"/>
          </p:nvPr>
        </p:nvSpPr>
        <p:spPr/>
        <p:txBody>
          <a:bodyPr/>
          <a:lstStyle/>
          <a:p>
            <a:r>
              <a:rPr lang="en-GB" dirty="0"/>
              <a:t>Expert authority</a:t>
            </a:r>
          </a:p>
          <a:p>
            <a:r>
              <a:rPr lang="en-GB" dirty="0"/>
              <a:t>Scientific or survey evidence</a:t>
            </a:r>
          </a:p>
          <a:p>
            <a:r>
              <a:rPr lang="en-GB" dirty="0"/>
              <a:t>Independent evidence</a:t>
            </a:r>
          </a:p>
          <a:p>
            <a:r>
              <a:rPr lang="en-GB" dirty="0"/>
              <a:t>Business-to-business ads</a:t>
            </a:r>
          </a:p>
          <a:p>
            <a:r>
              <a:rPr lang="en-GB" dirty="0"/>
              <a:t>Cognitive processing</a:t>
            </a:r>
          </a:p>
          <a:p>
            <a:r>
              <a:rPr lang="en-GB" dirty="0"/>
              <a:t>Best in print media</a:t>
            </a:r>
          </a:p>
        </p:txBody>
      </p:sp>
    </p:spTree>
    <p:extLst>
      <p:ext uri="{BB962C8B-B14F-4D97-AF65-F5344CB8AC3E}">
        <p14:creationId xmlns:p14="http://schemas.microsoft.com/office/powerpoint/2010/main" val="156560757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Demonstration Executions</a:t>
            </a:r>
          </a:p>
        </p:txBody>
      </p:sp>
      <p:sp>
        <p:nvSpPr>
          <p:cNvPr id="3" name="Content Placeholder 2"/>
          <p:cNvSpPr>
            <a:spLocks noGrp="1"/>
          </p:cNvSpPr>
          <p:nvPr>
            <p:ph sz="quarter" idx="13"/>
          </p:nvPr>
        </p:nvSpPr>
        <p:spPr/>
        <p:txBody>
          <a:bodyPr/>
          <a:lstStyle/>
          <a:p>
            <a:r>
              <a:rPr lang="en-GB" dirty="0"/>
              <a:t>Shows product being used</a:t>
            </a:r>
          </a:p>
          <a:p>
            <a:r>
              <a:rPr lang="en-GB" dirty="0"/>
              <a:t>Business-to-business sector</a:t>
            </a:r>
          </a:p>
          <a:p>
            <a:r>
              <a:rPr lang="en-GB" dirty="0"/>
              <a:t>Works best for television and internet</a:t>
            </a:r>
          </a:p>
        </p:txBody>
      </p:sp>
    </p:spTree>
    <p:extLst>
      <p:ext uri="{BB962C8B-B14F-4D97-AF65-F5344CB8AC3E}">
        <p14:creationId xmlns:p14="http://schemas.microsoft.com/office/powerpoint/2010/main" val="335489027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Fantasy Executions</a:t>
            </a:r>
          </a:p>
        </p:txBody>
      </p:sp>
      <p:sp>
        <p:nvSpPr>
          <p:cNvPr id="3" name="Content Placeholder 2"/>
          <p:cNvSpPr>
            <a:spLocks noGrp="1"/>
          </p:cNvSpPr>
          <p:nvPr>
            <p:ph sz="quarter" idx="13"/>
          </p:nvPr>
        </p:nvSpPr>
        <p:spPr>
          <a:xfrm>
            <a:off x="457200" y="1552575"/>
            <a:ext cx="3154680" cy="4438650"/>
          </a:xfrm>
        </p:spPr>
        <p:txBody>
          <a:bodyPr/>
          <a:lstStyle/>
          <a:p>
            <a:r>
              <a:rPr lang="en-GB" dirty="0"/>
              <a:t>Go beyond reality</a:t>
            </a:r>
          </a:p>
          <a:p>
            <a:r>
              <a:rPr lang="en-GB" dirty="0"/>
              <a:t>Common themes:</a:t>
            </a:r>
          </a:p>
          <a:p>
            <a:pPr lvl="1"/>
            <a:r>
              <a:rPr lang="en-GB" dirty="0"/>
              <a:t>Sex</a:t>
            </a:r>
          </a:p>
          <a:p>
            <a:pPr lvl="1"/>
            <a:r>
              <a:rPr lang="en-GB" dirty="0"/>
              <a:t>Love</a:t>
            </a:r>
          </a:p>
          <a:p>
            <a:pPr lvl="1"/>
            <a:r>
              <a:rPr lang="en-GB" dirty="0"/>
              <a:t>Romance</a:t>
            </a:r>
          </a:p>
          <a:p>
            <a:r>
              <a:rPr lang="en-GB" dirty="0"/>
              <a:t>Perfume/cologne industries</a:t>
            </a:r>
          </a:p>
        </p:txBody>
      </p:sp>
      <p:pic>
        <p:nvPicPr>
          <p:cNvPr id="6" name="Content Placeholder 5" descr="An advertisement for Coleman Theatre shows different overlaid photos of a bride and groom at a wedding reception. The title reads, Imagine your wedding and reception in the most beautiful venue in the four state area.">
            <a:extLst>
              <a:ext uri="{FF2B5EF4-FFF2-40B4-BE49-F238E27FC236}">
                <a16:creationId xmlns:a16="http://schemas.microsoft.com/office/drawing/2014/main" id="{5E9CC806-6374-4106-AA44-92C3FA34572E}"/>
              </a:ext>
            </a:extLst>
          </p:cNvPr>
          <p:cNvPicPr>
            <a:picLocks noGrp="1" noChangeAspect="1"/>
          </p:cNvPicPr>
          <p:nvPr>
            <p:ph sz="quarter" idx="14"/>
          </p:nvPr>
        </p:nvPicPr>
        <p:blipFill>
          <a:blip r:embed="rId3"/>
          <a:stretch>
            <a:fillRect/>
          </a:stretch>
        </p:blipFill>
        <p:spPr>
          <a:xfrm>
            <a:off x="3911107" y="1552575"/>
            <a:ext cx="4775693" cy="3033461"/>
          </a:xfrm>
          <a:prstGeom prst="rect">
            <a:avLst/>
          </a:prstGeom>
        </p:spPr>
      </p:pic>
    </p:spTree>
    <p:extLst>
      <p:ext uri="{BB962C8B-B14F-4D97-AF65-F5344CB8AC3E}">
        <p14:creationId xmlns:p14="http://schemas.microsoft.com/office/powerpoint/2010/main" val="122433313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Informative Executions</a:t>
            </a:r>
          </a:p>
        </p:txBody>
      </p:sp>
      <p:sp>
        <p:nvSpPr>
          <p:cNvPr id="3" name="Content Placeholder 2"/>
          <p:cNvSpPr>
            <a:spLocks noGrp="1"/>
          </p:cNvSpPr>
          <p:nvPr>
            <p:ph sz="quarter" idx="13"/>
          </p:nvPr>
        </p:nvSpPr>
        <p:spPr/>
        <p:txBody>
          <a:bodyPr/>
          <a:lstStyle/>
          <a:p>
            <a:r>
              <a:rPr lang="en-GB" dirty="0"/>
              <a:t>Used extensively in radio</a:t>
            </a:r>
          </a:p>
          <a:p>
            <a:r>
              <a:rPr lang="en-GB" dirty="0"/>
              <a:t>Business-to-business</a:t>
            </a:r>
          </a:p>
          <a:p>
            <a:r>
              <a:rPr lang="en-GB" dirty="0"/>
              <a:t>Best for high-involvement purchases</a:t>
            </a:r>
          </a:p>
          <a:p>
            <a:r>
              <a:rPr lang="en-GB" dirty="0"/>
              <a:t>Correct placement vital</a:t>
            </a:r>
          </a:p>
        </p:txBody>
      </p:sp>
    </p:spTree>
    <p:extLst>
      <p:ext uri="{BB962C8B-B14F-4D97-AF65-F5344CB8AC3E}">
        <p14:creationId xmlns:p14="http://schemas.microsoft.com/office/powerpoint/2010/main" val="138735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err="1"/>
              <a:t>McGarryBowen</a:t>
            </a:r>
            <a:endParaRPr lang="en-IN" dirty="0"/>
          </a:p>
        </p:txBody>
      </p:sp>
      <p:sp>
        <p:nvSpPr>
          <p:cNvPr id="3" name="Content Placeholder 2"/>
          <p:cNvSpPr>
            <a:spLocks noGrp="1"/>
          </p:cNvSpPr>
          <p:nvPr>
            <p:ph sz="quarter" idx="13"/>
          </p:nvPr>
        </p:nvSpPr>
        <p:spPr>
          <a:xfrm>
            <a:off x="457200" y="1556327"/>
            <a:ext cx="8229600" cy="1765993"/>
          </a:xfrm>
        </p:spPr>
        <p:txBody>
          <a:bodyPr/>
          <a:lstStyle/>
          <a:p>
            <a:r>
              <a:rPr lang="en-GB" dirty="0"/>
              <a:t>Founded 2002 with strategic approach</a:t>
            </a:r>
          </a:p>
          <a:p>
            <a:r>
              <a:rPr lang="en-GB" dirty="0"/>
              <a:t>“Gracious” and “tenacious”</a:t>
            </a:r>
          </a:p>
          <a:p>
            <a:r>
              <a:rPr lang="en-GB" dirty="0"/>
              <a:t>Emphasis on collaboration</a:t>
            </a:r>
          </a:p>
        </p:txBody>
      </p:sp>
      <p:pic>
        <p:nvPicPr>
          <p:cNvPr id="6" name="Content Placeholder 5" descr="A photo shows a panoramic view of an open concept office, with modern design and people engaged in conversation at desks and chairs.">
            <a:extLst>
              <a:ext uri="{FF2B5EF4-FFF2-40B4-BE49-F238E27FC236}">
                <a16:creationId xmlns:a16="http://schemas.microsoft.com/office/drawing/2014/main" id="{8929D189-AE7F-45DB-9F72-C0B8687BAFF2}"/>
              </a:ext>
            </a:extLst>
          </p:cNvPr>
          <p:cNvPicPr>
            <a:picLocks noGrp="1" noChangeAspect="1"/>
          </p:cNvPicPr>
          <p:nvPr>
            <p:ph sz="quarter" idx="14"/>
          </p:nvPr>
        </p:nvPicPr>
        <p:blipFill>
          <a:blip r:embed="rId3"/>
          <a:stretch>
            <a:fillRect/>
          </a:stretch>
        </p:blipFill>
        <p:spPr>
          <a:xfrm>
            <a:off x="518769" y="3538866"/>
            <a:ext cx="8106460" cy="2753812"/>
          </a:xfrm>
          <a:prstGeom prst="rect">
            <a:avLst/>
          </a:prstGeom>
        </p:spPr>
      </p:pic>
    </p:spTree>
    <p:extLst>
      <p:ext uri="{BB962C8B-B14F-4D97-AF65-F5344CB8AC3E}">
        <p14:creationId xmlns:p14="http://schemas.microsoft.com/office/powerpoint/2010/main" val="242673520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Figure 6.12: Types of Sources and Spokespersons</a:t>
            </a:r>
            <a:endParaRPr lang="en-IN" sz="3200" dirty="0"/>
          </a:p>
        </p:txBody>
      </p:sp>
      <p:pic>
        <p:nvPicPr>
          <p:cNvPr id="4" name="Content Placeholder 3" descr="A figure shows a diagram labeled types of sources and spokespersons. For long description in Notes pane, press F6.">
            <a:extLst>
              <a:ext uri="{FF2B5EF4-FFF2-40B4-BE49-F238E27FC236}">
                <a16:creationId xmlns:a16="http://schemas.microsoft.com/office/drawing/2014/main" id="{6366A031-4D87-4EAD-AE4B-2922BBA95245}"/>
              </a:ext>
            </a:extLst>
          </p:cNvPr>
          <p:cNvPicPr>
            <a:picLocks noGrp="1" noChangeAspect="1"/>
          </p:cNvPicPr>
          <p:nvPr>
            <p:ph sz="quarter" idx="13"/>
          </p:nvPr>
        </p:nvPicPr>
        <p:blipFill>
          <a:blip r:embed="rId3"/>
          <a:stretch>
            <a:fillRect/>
          </a:stretch>
        </p:blipFill>
        <p:spPr>
          <a:xfrm>
            <a:off x="1407902" y="1898743"/>
            <a:ext cx="6328196" cy="3731075"/>
          </a:xfrm>
          <a:prstGeom prst="rect">
            <a:avLst/>
          </a:prstGeom>
        </p:spPr>
      </p:pic>
    </p:spTree>
    <p:extLst>
      <p:ext uri="{BB962C8B-B14F-4D97-AF65-F5344CB8AC3E}">
        <p14:creationId xmlns:p14="http://schemas.microsoft.com/office/powerpoint/2010/main" val="192134970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Celebrity Spokespersons</a:t>
            </a:r>
          </a:p>
        </p:txBody>
      </p:sp>
      <p:sp>
        <p:nvSpPr>
          <p:cNvPr id="3" name="Content Placeholder 2"/>
          <p:cNvSpPr>
            <a:spLocks noGrp="1"/>
          </p:cNvSpPr>
          <p:nvPr>
            <p:ph sz="quarter" idx="13"/>
          </p:nvPr>
        </p:nvSpPr>
        <p:spPr/>
        <p:txBody>
          <a:bodyPr/>
          <a:lstStyle/>
          <a:p>
            <a:r>
              <a:rPr lang="en-GB" dirty="0"/>
              <a:t>Most common</a:t>
            </a:r>
          </a:p>
          <a:p>
            <a:r>
              <a:rPr lang="en-GB" dirty="0"/>
              <a:t>Small percentage of ads</a:t>
            </a:r>
          </a:p>
          <a:p>
            <a:r>
              <a:rPr lang="en-GB" dirty="0"/>
              <a:t>Enhance brand equity</a:t>
            </a:r>
          </a:p>
          <a:p>
            <a:r>
              <a:rPr lang="en-GB" dirty="0"/>
              <a:t>Create emotional bonds</a:t>
            </a:r>
          </a:p>
          <a:p>
            <a:r>
              <a:rPr lang="en-GB" dirty="0"/>
              <a:t>More effective with younger consumers</a:t>
            </a:r>
          </a:p>
          <a:p>
            <a:r>
              <a:rPr lang="en-GB" dirty="0"/>
              <a:t>Athletes popular</a:t>
            </a:r>
          </a:p>
          <a:p>
            <a:r>
              <a:rPr lang="en-GB" dirty="0"/>
              <a:t>Define brand personality</a:t>
            </a:r>
          </a:p>
        </p:txBody>
      </p:sp>
      <p:pic>
        <p:nvPicPr>
          <p:cNvPr id="6" name="Content Placeholder 5" descr="An advertisement for Interstate Batteries shows Kyle Buschnext to a race car with the Interstate Batteries logo on the hood.">
            <a:extLst>
              <a:ext uri="{FF2B5EF4-FFF2-40B4-BE49-F238E27FC236}">
                <a16:creationId xmlns:a16="http://schemas.microsoft.com/office/drawing/2014/main" id="{336D54AE-9D07-415C-9A55-B6AA0CCBAC12}"/>
              </a:ext>
            </a:extLst>
          </p:cNvPr>
          <p:cNvPicPr>
            <a:picLocks noGrp="1" noChangeAspect="1"/>
          </p:cNvPicPr>
          <p:nvPr>
            <p:ph sz="quarter" idx="14"/>
          </p:nvPr>
        </p:nvPicPr>
        <p:blipFill>
          <a:blip r:embed="rId3"/>
          <a:stretch>
            <a:fillRect/>
          </a:stretch>
        </p:blipFill>
        <p:spPr>
          <a:xfrm>
            <a:off x="4694832" y="1552575"/>
            <a:ext cx="3992562" cy="2001984"/>
          </a:xfrm>
          <a:prstGeom prst="rect">
            <a:avLst/>
          </a:prstGeom>
        </p:spPr>
      </p:pic>
    </p:spTree>
    <p:extLst>
      <p:ext uri="{BB962C8B-B14F-4D97-AF65-F5344CB8AC3E}">
        <p14:creationId xmlns:p14="http://schemas.microsoft.com/office/powerpoint/2010/main" val="67341334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Additional Celebrity Endorsements</a:t>
            </a:r>
          </a:p>
        </p:txBody>
      </p:sp>
      <p:sp>
        <p:nvSpPr>
          <p:cNvPr id="3" name="Content Placeholder 2"/>
          <p:cNvSpPr>
            <a:spLocks noGrp="1"/>
          </p:cNvSpPr>
          <p:nvPr>
            <p:ph sz="quarter" idx="13"/>
          </p:nvPr>
        </p:nvSpPr>
        <p:spPr>
          <a:xfrm>
            <a:off x="457200" y="1554920"/>
            <a:ext cx="8232775" cy="4752574"/>
          </a:xfrm>
        </p:spPr>
        <p:txBody>
          <a:bodyPr/>
          <a:lstStyle/>
          <a:p>
            <a:r>
              <a:rPr lang="en-GB" dirty="0"/>
              <a:t>Celebrity voice-overs</a:t>
            </a:r>
          </a:p>
          <a:p>
            <a:pPr lvl="1"/>
            <a:r>
              <a:rPr lang="en-GB" dirty="0"/>
              <a:t>Quality voice</a:t>
            </a:r>
          </a:p>
          <a:p>
            <a:pPr lvl="1"/>
            <a:r>
              <a:rPr lang="en-GB" dirty="0"/>
              <a:t>Voice recognition</a:t>
            </a:r>
          </a:p>
          <a:p>
            <a:pPr lvl="1"/>
            <a:r>
              <a:rPr lang="en-GB" dirty="0"/>
              <a:t>Can be distraction</a:t>
            </a:r>
          </a:p>
          <a:p>
            <a:r>
              <a:rPr lang="en-GB" dirty="0"/>
              <a:t>Dead person endorsements</a:t>
            </a:r>
          </a:p>
          <a:p>
            <a:pPr lvl="1"/>
            <a:r>
              <a:rPr lang="en-GB" dirty="0"/>
              <a:t>Somewhat controversial</a:t>
            </a:r>
          </a:p>
          <a:p>
            <a:pPr lvl="1"/>
            <a:r>
              <a:rPr lang="en-GB" dirty="0"/>
              <a:t>Becoming more common</a:t>
            </a:r>
          </a:p>
          <a:p>
            <a:r>
              <a:rPr lang="en-GB" dirty="0"/>
              <a:t>Social media endorsements</a:t>
            </a:r>
          </a:p>
          <a:p>
            <a:pPr lvl="1"/>
            <a:r>
              <a:rPr lang="en-GB" dirty="0"/>
              <a:t>Paid to endorse products</a:t>
            </a:r>
          </a:p>
          <a:p>
            <a:pPr lvl="1"/>
            <a:r>
              <a:rPr lang="en-GB" dirty="0"/>
              <a:t>Paid to post tweets, comments</a:t>
            </a:r>
          </a:p>
        </p:txBody>
      </p:sp>
    </p:spTree>
    <p:extLst>
      <p:ext uri="{BB962C8B-B14F-4D97-AF65-F5344CB8AC3E}">
        <p14:creationId xmlns:p14="http://schemas.microsoft.com/office/powerpoint/2010/main" val="310346478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Spokespersons</a:t>
            </a:r>
          </a:p>
        </p:txBody>
      </p:sp>
      <p:sp>
        <p:nvSpPr>
          <p:cNvPr id="3" name="Content Placeholder 2"/>
          <p:cNvSpPr>
            <a:spLocks noGrp="1"/>
          </p:cNvSpPr>
          <p:nvPr>
            <p:ph sz="quarter" idx="13"/>
          </p:nvPr>
        </p:nvSpPr>
        <p:spPr/>
        <p:txBody>
          <a:bodyPr/>
          <a:lstStyle/>
          <a:p>
            <a:pPr>
              <a:spcBef>
                <a:spcPts val="1000"/>
              </a:spcBef>
            </a:pPr>
            <a:r>
              <a:rPr lang="en-GB" sz="2000" b="1" dirty="0"/>
              <a:t>C</a:t>
            </a:r>
            <a:r>
              <a:rPr lang="en-GB" sz="100" b="1" dirty="0"/>
              <a:t> </a:t>
            </a:r>
            <a:r>
              <a:rPr lang="en-GB" sz="2000" b="1" dirty="0"/>
              <a:t>E</a:t>
            </a:r>
            <a:r>
              <a:rPr lang="en-GB" sz="100" b="1" dirty="0"/>
              <a:t> </a:t>
            </a:r>
            <a:r>
              <a:rPr lang="en-GB" sz="2000" b="1" dirty="0" err="1"/>
              <a:t>Os</a:t>
            </a:r>
            <a:endParaRPr lang="en-GB" sz="2000" b="1" dirty="0"/>
          </a:p>
          <a:p>
            <a:pPr lvl="1">
              <a:spcBef>
                <a:spcPts val="1000"/>
              </a:spcBef>
            </a:pPr>
            <a:r>
              <a:rPr lang="en-GB" sz="2000" dirty="0"/>
              <a:t>Highly visible, personable</a:t>
            </a:r>
          </a:p>
          <a:p>
            <a:pPr lvl="1">
              <a:spcBef>
                <a:spcPts val="1000"/>
              </a:spcBef>
            </a:pPr>
            <a:r>
              <a:rPr lang="en-GB" sz="2000" dirty="0"/>
              <a:t>Can be major asset</a:t>
            </a:r>
          </a:p>
          <a:p>
            <a:pPr lvl="1">
              <a:spcBef>
                <a:spcPts val="1000"/>
              </a:spcBef>
            </a:pPr>
            <a:r>
              <a:rPr lang="en-GB" sz="2000" dirty="0"/>
              <a:t>Used by local companies</a:t>
            </a:r>
          </a:p>
          <a:p>
            <a:pPr>
              <a:spcBef>
                <a:spcPts val="1000"/>
              </a:spcBef>
            </a:pPr>
            <a:r>
              <a:rPr lang="en-GB" sz="2000" b="1" dirty="0"/>
              <a:t>Experts</a:t>
            </a:r>
          </a:p>
          <a:p>
            <a:pPr lvl="1">
              <a:spcBef>
                <a:spcPts val="1000"/>
              </a:spcBef>
            </a:pPr>
            <a:r>
              <a:rPr lang="en-GB" sz="2000" dirty="0"/>
              <a:t>Expert in their field</a:t>
            </a:r>
          </a:p>
          <a:p>
            <a:pPr lvl="1">
              <a:spcBef>
                <a:spcPts val="1000"/>
              </a:spcBef>
            </a:pPr>
            <a:r>
              <a:rPr lang="en-GB" sz="2000" dirty="0"/>
              <a:t>Authoritative figures</a:t>
            </a:r>
          </a:p>
          <a:p>
            <a:pPr>
              <a:spcBef>
                <a:spcPts val="1000"/>
              </a:spcBef>
            </a:pPr>
            <a:r>
              <a:rPr lang="en-GB" sz="2000" b="1" dirty="0"/>
              <a:t>Typical persons</a:t>
            </a:r>
          </a:p>
          <a:p>
            <a:pPr lvl="1">
              <a:spcBef>
                <a:spcPts val="1000"/>
              </a:spcBef>
            </a:pPr>
            <a:r>
              <a:rPr lang="en-GB" sz="2000" dirty="0"/>
              <a:t>Paid actors</a:t>
            </a:r>
          </a:p>
          <a:p>
            <a:pPr lvl="1">
              <a:spcBef>
                <a:spcPts val="1000"/>
              </a:spcBef>
            </a:pPr>
            <a:r>
              <a:rPr lang="en-GB" sz="2000" dirty="0"/>
              <a:t>Typical, everyday people</a:t>
            </a:r>
          </a:p>
        </p:txBody>
      </p:sp>
      <p:pic>
        <p:nvPicPr>
          <p:cNvPr id="6" name="Content Placeholder 5" descr="An advertisement for Origin Bank consists of two overlaid photos, with one showing an Origin banker and the other showing a chef. The title reads all the ingredients for a perfect relationship.">
            <a:extLst>
              <a:ext uri="{FF2B5EF4-FFF2-40B4-BE49-F238E27FC236}">
                <a16:creationId xmlns:a16="http://schemas.microsoft.com/office/drawing/2014/main" id="{EA440EC5-F85F-4074-A9B1-3EEC0EAF6711}"/>
              </a:ext>
            </a:extLst>
          </p:cNvPr>
          <p:cNvPicPr>
            <a:picLocks noGrp="1" noChangeAspect="1"/>
          </p:cNvPicPr>
          <p:nvPr>
            <p:ph sz="quarter" idx="14"/>
          </p:nvPr>
        </p:nvPicPr>
        <p:blipFill>
          <a:blip r:embed="rId3"/>
          <a:stretch>
            <a:fillRect/>
          </a:stretch>
        </p:blipFill>
        <p:spPr>
          <a:xfrm>
            <a:off x="4913381" y="1552763"/>
            <a:ext cx="3554276" cy="4438273"/>
          </a:xfrm>
          <a:prstGeom prst="rect">
            <a:avLst/>
          </a:prstGeom>
        </p:spPr>
      </p:pic>
    </p:spTree>
    <p:extLst>
      <p:ext uri="{BB962C8B-B14F-4D97-AF65-F5344CB8AC3E}">
        <p14:creationId xmlns:p14="http://schemas.microsoft.com/office/powerpoint/2010/main" val="7684171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Figure 6.13: Characteristics of Effective Spokespersons</a:t>
            </a:r>
            <a:endParaRPr lang="en-IN" sz="3200" dirty="0"/>
          </a:p>
        </p:txBody>
      </p:sp>
      <p:pic>
        <p:nvPicPr>
          <p:cNvPr id="5" name="Content Placeholder 4" descr="A figure shows a diagram labeled characteristics of effective spokespersons. For long description in Notes pane, press F6.">
            <a:extLst>
              <a:ext uri="{FF2B5EF4-FFF2-40B4-BE49-F238E27FC236}">
                <a16:creationId xmlns:a16="http://schemas.microsoft.com/office/drawing/2014/main" id="{2E6B0EA0-7327-4D58-BB2A-999EA645D63F}"/>
              </a:ext>
            </a:extLst>
          </p:cNvPr>
          <p:cNvPicPr>
            <a:picLocks noGrp="1" noChangeAspect="1"/>
          </p:cNvPicPr>
          <p:nvPr>
            <p:ph sz="quarter" idx="13"/>
          </p:nvPr>
        </p:nvPicPr>
        <p:blipFill>
          <a:blip r:embed="rId3"/>
          <a:stretch>
            <a:fillRect/>
          </a:stretch>
        </p:blipFill>
        <p:spPr>
          <a:xfrm>
            <a:off x="1074053" y="1554163"/>
            <a:ext cx="6999068" cy="4664075"/>
          </a:xfrm>
          <a:prstGeom prst="rect">
            <a:avLst/>
          </a:prstGeom>
        </p:spPr>
      </p:pic>
    </p:spTree>
    <p:extLst>
      <p:ext uri="{BB962C8B-B14F-4D97-AF65-F5344CB8AC3E}">
        <p14:creationId xmlns:p14="http://schemas.microsoft.com/office/powerpoint/2010/main" val="33290259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Credibility Source Characteristics</a:t>
            </a:r>
          </a:p>
        </p:txBody>
      </p:sp>
      <p:sp>
        <p:nvSpPr>
          <p:cNvPr id="3" name="Content Placeholder 2"/>
          <p:cNvSpPr>
            <a:spLocks noGrp="1"/>
          </p:cNvSpPr>
          <p:nvPr>
            <p:ph sz="quarter" idx="13"/>
          </p:nvPr>
        </p:nvSpPr>
        <p:spPr/>
        <p:txBody>
          <a:bodyPr/>
          <a:lstStyle/>
          <a:p>
            <a:r>
              <a:rPr lang="en-GB" dirty="0"/>
              <a:t>Derived from five characteristics</a:t>
            </a:r>
          </a:p>
          <a:p>
            <a:r>
              <a:rPr lang="en-GB" dirty="0"/>
              <a:t>Acceptance of individual and message</a:t>
            </a:r>
          </a:p>
          <a:p>
            <a:r>
              <a:rPr lang="en-GB" dirty="0"/>
              <a:t>Believable</a:t>
            </a:r>
          </a:p>
          <a:p>
            <a:r>
              <a:rPr lang="en-GB" dirty="0"/>
              <a:t>Most sources do not score high in all characteristics</a:t>
            </a:r>
          </a:p>
          <a:p>
            <a:r>
              <a:rPr lang="en-GB" dirty="0"/>
              <a:t>Celebrities most likely to possess all characteristics</a:t>
            </a:r>
          </a:p>
        </p:txBody>
      </p:sp>
    </p:spTree>
    <p:extLst>
      <p:ext uri="{BB962C8B-B14F-4D97-AF65-F5344CB8AC3E}">
        <p14:creationId xmlns:p14="http://schemas.microsoft.com/office/powerpoint/2010/main" val="404867250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a:t>Attractiveness Source Characteristics</a:t>
            </a:r>
          </a:p>
        </p:txBody>
      </p:sp>
      <p:sp>
        <p:nvSpPr>
          <p:cNvPr id="3" name="Content Placeholder 2"/>
          <p:cNvSpPr>
            <a:spLocks noGrp="1"/>
          </p:cNvSpPr>
          <p:nvPr>
            <p:ph sz="quarter" idx="13"/>
          </p:nvPr>
        </p:nvSpPr>
        <p:spPr>
          <a:xfrm>
            <a:off x="457200" y="1556327"/>
            <a:ext cx="8229600" cy="1080193"/>
          </a:xfrm>
        </p:spPr>
        <p:txBody>
          <a:bodyPr/>
          <a:lstStyle/>
          <a:p>
            <a:r>
              <a:rPr lang="en-IN" dirty="0"/>
              <a:t>Physical attractiveness</a:t>
            </a:r>
          </a:p>
          <a:p>
            <a:r>
              <a:rPr lang="en-IN" dirty="0"/>
              <a:t>Personality attractiveness</a:t>
            </a:r>
          </a:p>
        </p:txBody>
      </p:sp>
      <p:pic>
        <p:nvPicPr>
          <p:cNvPr id="6" name="Content Placeholder 5" descr="An advertisement for Ouachita Independent Bank shows two photos, one with a little girl holding a small lollipop labeled reward, and the other showing her holding a very large lollipop and smiling, with the label reward plus! For long description in Notes pane, press F6.">
            <a:extLst>
              <a:ext uri="{FF2B5EF4-FFF2-40B4-BE49-F238E27FC236}">
                <a16:creationId xmlns:a16="http://schemas.microsoft.com/office/drawing/2014/main" id="{CAE8EFE8-60FB-4C01-B059-1632DCC19D6D}"/>
              </a:ext>
            </a:extLst>
          </p:cNvPr>
          <p:cNvPicPr>
            <a:picLocks noGrp="1" noChangeAspect="1"/>
          </p:cNvPicPr>
          <p:nvPr>
            <p:ph sz="quarter" idx="14"/>
          </p:nvPr>
        </p:nvPicPr>
        <p:blipFill>
          <a:blip r:embed="rId3"/>
          <a:stretch>
            <a:fillRect/>
          </a:stretch>
        </p:blipFill>
        <p:spPr>
          <a:xfrm>
            <a:off x="1940210" y="2820189"/>
            <a:ext cx="5263580" cy="3496613"/>
          </a:xfrm>
          <a:prstGeom prst="rect">
            <a:avLst/>
          </a:prstGeom>
        </p:spPr>
      </p:pic>
    </p:spTree>
    <p:extLst>
      <p:ext uri="{BB962C8B-B14F-4D97-AF65-F5344CB8AC3E}">
        <p14:creationId xmlns:p14="http://schemas.microsoft.com/office/powerpoint/2010/main" val="70778571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Similarity Source Characteristics</a:t>
            </a:r>
          </a:p>
        </p:txBody>
      </p:sp>
      <p:sp>
        <p:nvSpPr>
          <p:cNvPr id="3" name="Content Placeholder 2"/>
          <p:cNvSpPr>
            <a:spLocks noGrp="1"/>
          </p:cNvSpPr>
          <p:nvPr>
            <p:ph sz="quarter" idx="13"/>
          </p:nvPr>
        </p:nvSpPr>
        <p:spPr/>
        <p:txBody>
          <a:bodyPr/>
          <a:lstStyle/>
          <a:p>
            <a:r>
              <a:rPr lang="en-GB" dirty="0"/>
              <a:t>Closely related to attractiveness</a:t>
            </a:r>
          </a:p>
          <a:p>
            <a:r>
              <a:rPr lang="en-GB" dirty="0"/>
              <a:t>Allows for identification</a:t>
            </a:r>
          </a:p>
          <a:p>
            <a:r>
              <a:rPr lang="en-GB" dirty="0"/>
              <a:t>Source has similar beliefs or attitudes</a:t>
            </a:r>
          </a:p>
          <a:p>
            <a:r>
              <a:rPr lang="en-GB" dirty="0"/>
              <a:t>Preferences or </a:t>
            </a:r>
            <a:r>
              <a:rPr lang="en-GB" dirty="0" err="1"/>
              <a:t>behaviors</a:t>
            </a:r>
            <a:r>
              <a:rPr lang="en-GB" dirty="0"/>
              <a:t> similar</a:t>
            </a:r>
          </a:p>
          <a:p>
            <a:r>
              <a:rPr lang="en-GB" dirty="0"/>
              <a:t>Aspiration similarity</a:t>
            </a:r>
          </a:p>
        </p:txBody>
      </p:sp>
    </p:spTree>
    <p:extLst>
      <p:ext uri="{BB962C8B-B14F-4D97-AF65-F5344CB8AC3E}">
        <p14:creationId xmlns:p14="http://schemas.microsoft.com/office/powerpoint/2010/main" val="149959757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Likeability Source Characteristics</a:t>
            </a:r>
          </a:p>
        </p:txBody>
      </p:sp>
      <p:sp>
        <p:nvSpPr>
          <p:cNvPr id="3" name="Content Placeholder 2"/>
          <p:cNvSpPr>
            <a:spLocks noGrp="1"/>
          </p:cNvSpPr>
          <p:nvPr>
            <p:ph sz="quarter" idx="13"/>
          </p:nvPr>
        </p:nvSpPr>
        <p:spPr>
          <a:xfrm>
            <a:off x="457200" y="1552574"/>
            <a:ext cx="3991970" cy="4650105"/>
          </a:xfrm>
        </p:spPr>
        <p:txBody>
          <a:bodyPr/>
          <a:lstStyle/>
          <a:p>
            <a:r>
              <a:rPr lang="en-GB" dirty="0"/>
              <a:t>Consumers respond to sources they like</a:t>
            </a:r>
          </a:p>
          <a:p>
            <a:r>
              <a:rPr lang="en-GB" dirty="0"/>
              <a:t>May like role an actor plays</a:t>
            </a:r>
          </a:p>
          <a:p>
            <a:r>
              <a:rPr lang="en-GB" dirty="0"/>
              <a:t>May like an athlete because on </a:t>
            </a:r>
            <a:r>
              <a:rPr lang="en-GB" dirty="0" err="1"/>
              <a:t>favorite</a:t>
            </a:r>
            <a:r>
              <a:rPr lang="en-GB" dirty="0"/>
              <a:t> team</a:t>
            </a:r>
          </a:p>
          <a:p>
            <a:r>
              <a:rPr lang="en-GB" dirty="0"/>
              <a:t>May like source because supports </a:t>
            </a:r>
            <a:r>
              <a:rPr lang="en-GB" dirty="0" err="1"/>
              <a:t>favorite</a:t>
            </a:r>
            <a:r>
              <a:rPr lang="en-GB" dirty="0"/>
              <a:t> cause</a:t>
            </a:r>
          </a:p>
          <a:p>
            <a:r>
              <a:rPr lang="en-GB" dirty="0"/>
              <a:t>Transfer of dislike to brand being endorsed</a:t>
            </a:r>
          </a:p>
        </p:txBody>
      </p:sp>
      <p:pic>
        <p:nvPicPr>
          <p:cNvPr id="6" name="Content Placeholder 5" descr="An advertisement for Clow Creations, shows a smiling man and is titled I can smile again.">
            <a:extLst>
              <a:ext uri="{FF2B5EF4-FFF2-40B4-BE49-F238E27FC236}">
                <a16:creationId xmlns:a16="http://schemas.microsoft.com/office/drawing/2014/main" id="{1B73EC18-9A22-410A-BF66-C699E9CA3102}"/>
              </a:ext>
            </a:extLst>
          </p:cNvPr>
          <p:cNvPicPr>
            <a:picLocks noGrp="1" noChangeAspect="1"/>
          </p:cNvPicPr>
          <p:nvPr>
            <p:ph sz="quarter" idx="14"/>
          </p:nvPr>
        </p:nvPicPr>
        <p:blipFill>
          <a:blip r:embed="rId3"/>
          <a:stretch>
            <a:fillRect/>
          </a:stretch>
        </p:blipFill>
        <p:spPr>
          <a:xfrm>
            <a:off x="4905157" y="1571236"/>
            <a:ext cx="3570724" cy="4438650"/>
          </a:xfrm>
          <a:prstGeom prst="rect">
            <a:avLst/>
          </a:prstGeom>
        </p:spPr>
      </p:pic>
    </p:spTree>
    <p:extLst>
      <p:ext uri="{BB962C8B-B14F-4D97-AF65-F5344CB8AC3E}">
        <p14:creationId xmlns:p14="http://schemas.microsoft.com/office/powerpoint/2010/main" val="335986007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a:t>Trustworthiness Source Characteristics</a:t>
            </a:r>
          </a:p>
        </p:txBody>
      </p:sp>
      <p:sp>
        <p:nvSpPr>
          <p:cNvPr id="3" name="Content Placeholder 2"/>
          <p:cNvSpPr>
            <a:spLocks noGrp="1"/>
          </p:cNvSpPr>
          <p:nvPr>
            <p:ph sz="quarter" idx="13"/>
          </p:nvPr>
        </p:nvSpPr>
        <p:spPr/>
        <p:txBody>
          <a:bodyPr/>
          <a:lstStyle/>
          <a:p>
            <a:r>
              <a:rPr lang="en-GB" dirty="0"/>
              <a:t>Not all spokespersons are viewed as trustworthy</a:t>
            </a:r>
          </a:p>
          <a:p>
            <a:r>
              <a:rPr lang="en-GB" dirty="0"/>
              <a:t>Degree of confidence or acceptance</a:t>
            </a:r>
          </a:p>
          <a:p>
            <a:r>
              <a:rPr lang="en-GB" dirty="0"/>
              <a:t>Helps consumers believe message</a:t>
            </a:r>
          </a:p>
          <a:p>
            <a:r>
              <a:rPr lang="en-GB" dirty="0"/>
              <a:t>Likeability and trustworthiness related</a:t>
            </a:r>
          </a:p>
        </p:txBody>
      </p:sp>
    </p:spTree>
    <p:extLst>
      <p:ext uri="{BB962C8B-B14F-4D97-AF65-F5344CB8AC3E}">
        <p14:creationId xmlns:p14="http://schemas.microsoft.com/office/powerpoint/2010/main" val="29641822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Figure 6.1: Message Strategies</a:t>
            </a:r>
          </a:p>
        </p:txBody>
      </p:sp>
      <p:sp>
        <p:nvSpPr>
          <p:cNvPr id="3" name="Content Placeholder 2"/>
          <p:cNvSpPr>
            <a:spLocks noGrp="1"/>
          </p:cNvSpPr>
          <p:nvPr>
            <p:ph sz="quarter" idx="13"/>
          </p:nvPr>
        </p:nvSpPr>
        <p:spPr/>
        <p:txBody>
          <a:bodyPr/>
          <a:lstStyle/>
          <a:p>
            <a:r>
              <a:rPr lang="en-IN" dirty="0"/>
              <a:t>Cognitive</a:t>
            </a:r>
          </a:p>
          <a:p>
            <a:pPr lvl="1"/>
            <a:r>
              <a:rPr lang="en-IN" dirty="0"/>
              <a:t>Generic</a:t>
            </a:r>
          </a:p>
          <a:p>
            <a:pPr lvl="1"/>
            <a:r>
              <a:rPr lang="en-IN" dirty="0"/>
              <a:t>Unique selling proposition</a:t>
            </a:r>
          </a:p>
          <a:p>
            <a:pPr lvl="1"/>
            <a:r>
              <a:rPr lang="en-IN" dirty="0"/>
              <a:t>Hyperbole</a:t>
            </a:r>
          </a:p>
          <a:p>
            <a:pPr lvl="1"/>
            <a:r>
              <a:rPr lang="en-IN" dirty="0"/>
              <a:t>Comparative</a:t>
            </a:r>
          </a:p>
          <a:p>
            <a:r>
              <a:rPr lang="en-IN" dirty="0"/>
              <a:t>Affective</a:t>
            </a:r>
          </a:p>
          <a:p>
            <a:pPr lvl="1"/>
            <a:r>
              <a:rPr lang="en-IN" dirty="0"/>
              <a:t>Resonance</a:t>
            </a:r>
          </a:p>
          <a:p>
            <a:pPr lvl="1"/>
            <a:r>
              <a:rPr lang="en-IN" dirty="0"/>
              <a:t>Emotional</a:t>
            </a:r>
          </a:p>
          <a:p>
            <a:r>
              <a:rPr lang="en-IN" dirty="0"/>
              <a:t>Conative</a:t>
            </a:r>
          </a:p>
        </p:txBody>
      </p:sp>
    </p:spTree>
    <p:extLst>
      <p:ext uri="{BB962C8B-B14F-4D97-AF65-F5344CB8AC3E}">
        <p14:creationId xmlns:p14="http://schemas.microsoft.com/office/powerpoint/2010/main" val="369699586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Expertise Source Characteristics</a:t>
            </a:r>
          </a:p>
        </p:txBody>
      </p:sp>
      <p:sp>
        <p:nvSpPr>
          <p:cNvPr id="3" name="Content Placeholder 2"/>
          <p:cNvSpPr>
            <a:spLocks noGrp="1"/>
          </p:cNvSpPr>
          <p:nvPr>
            <p:ph sz="quarter" idx="13"/>
          </p:nvPr>
        </p:nvSpPr>
        <p:spPr/>
        <p:txBody>
          <a:bodyPr/>
          <a:lstStyle/>
          <a:p>
            <a:pPr eaLnBrk="0" hangingPunct="0">
              <a:buFont typeface="Arial" charset="0"/>
              <a:buChar char="•"/>
            </a:pPr>
            <a:r>
              <a:rPr lang="en-US" dirty="0"/>
              <a:t>Sources with higher expertise more believable</a:t>
            </a:r>
          </a:p>
          <a:p>
            <a:pPr eaLnBrk="0" hangingPunct="0">
              <a:buFont typeface="Arial" charset="0"/>
              <a:buChar char="•"/>
            </a:pPr>
            <a:r>
              <a:rPr lang="en-US" dirty="0"/>
              <a:t>Results in higher credibility</a:t>
            </a:r>
          </a:p>
          <a:p>
            <a:pPr eaLnBrk="0" hangingPunct="0">
              <a:buFont typeface="Arial" charset="0"/>
              <a:buChar char="•"/>
            </a:pPr>
            <a:r>
              <a:rPr lang="en-IN" dirty="0"/>
              <a:t>Can work to change opinions or attitudes</a:t>
            </a:r>
          </a:p>
        </p:txBody>
      </p:sp>
    </p:spTree>
    <p:extLst>
      <p:ext uri="{BB962C8B-B14F-4D97-AF65-F5344CB8AC3E}">
        <p14:creationId xmlns:p14="http://schemas.microsoft.com/office/powerpoint/2010/main" val="169012661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Matching Source Types and Characteristics</a:t>
            </a:r>
            <a:endParaRPr lang="en-IN" sz="3200" dirty="0"/>
          </a:p>
        </p:txBody>
      </p:sp>
      <p:sp>
        <p:nvSpPr>
          <p:cNvPr id="3" name="Content Placeholder 2"/>
          <p:cNvSpPr>
            <a:spLocks noGrp="1"/>
          </p:cNvSpPr>
          <p:nvPr>
            <p:ph sz="quarter" idx="13"/>
          </p:nvPr>
        </p:nvSpPr>
        <p:spPr/>
        <p:txBody>
          <a:bodyPr/>
          <a:lstStyle/>
          <a:p>
            <a:r>
              <a:rPr lang="en-GB" dirty="0"/>
              <a:t>Celebrities</a:t>
            </a:r>
          </a:p>
          <a:p>
            <a:r>
              <a:rPr lang="en-GB" dirty="0"/>
              <a:t>C</a:t>
            </a:r>
            <a:r>
              <a:rPr lang="en-GB" sz="100" dirty="0"/>
              <a:t> </a:t>
            </a:r>
            <a:r>
              <a:rPr lang="en-GB" dirty="0"/>
              <a:t>E</a:t>
            </a:r>
            <a:r>
              <a:rPr lang="en-GB" sz="100" dirty="0"/>
              <a:t> </a:t>
            </a:r>
            <a:r>
              <a:rPr lang="en-GB" dirty="0"/>
              <a:t>O</a:t>
            </a:r>
          </a:p>
          <a:p>
            <a:r>
              <a:rPr lang="en-GB" dirty="0"/>
              <a:t>Expert</a:t>
            </a:r>
          </a:p>
          <a:p>
            <a:r>
              <a:rPr lang="en-GB" dirty="0"/>
              <a:t>Typical person</a:t>
            </a:r>
          </a:p>
        </p:txBody>
      </p:sp>
    </p:spTree>
    <p:extLst>
      <p:ext uri="{BB962C8B-B14F-4D97-AF65-F5344CB8AC3E}">
        <p14:creationId xmlns:p14="http://schemas.microsoft.com/office/powerpoint/2010/main" val="428135547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International Implications</a:t>
            </a:r>
          </a:p>
        </p:txBody>
      </p:sp>
      <p:sp>
        <p:nvSpPr>
          <p:cNvPr id="3" name="Content Placeholder 2"/>
          <p:cNvSpPr>
            <a:spLocks noGrp="1"/>
          </p:cNvSpPr>
          <p:nvPr>
            <p:ph sz="quarter" idx="13"/>
          </p:nvPr>
        </p:nvSpPr>
        <p:spPr/>
        <p:txBody>
          <a:bodyPr/>
          <a:lstStyle/>
          <a:p>
            <a:r>
              <a:rPr lang="en-GB" dirty="0"/>
              <a:t>Adapt to cultural differences</a:t>
            </a:r>
          </a:p>
          <a:p>
            <a:r>
              <a:rPr lang="en-GB" dirty="0"/>
              <a:t>Be careful with language and translation</a:t>
            </a:r>
          </a:p>
          <a:p>
            <a:r>
              <a:rPr lang="en-GB" dirty="0"/>
              <a:t>Adjust message strategy, appeal, execution</a:t>
            </a:r>
          </a:p>
        </p:txBody>
      </p:sp>
    </p:spTree>
    <p:extLst>
      <p:ext uri="{BB962C8B-B14F-4D97-AF65-F5344CB8AC3E}">
        <p14:creationId xmlns:p14="http://schemas.microsoft.com/office/powerpoint/2010/main" val="161331129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Your Career: Resume and Application Letter Design</a:t>
            </a:r>
            <a:endParaRPr lang="en-IN" sz="3200" dirty="0"/>
          </a:p>
        </p:txBody>
      </p:sp>
      <p:sp>
        <p:nvSpPr>
          <p:cNvPr id="3" name="Content Placeholder 2"/>
          <p:cNvSpPr>
            <a:spLocks noGrp="1"/>
          </p:cNvSpPr>
          <p:nvPr>
            <p:ph sz="quarter" idx="13"/>
          </p:nvPr>
        </p:nvSpPr>
        <p:spPr/>
        <p:txBody>
          <a:bodyPr/>
          <a:lstStyle/>
          <a:p>
            <a:r>
              <a:rPr lang="en-GB" dirty="0"/>
              <a:t>Design resume and application letter carefully</a:t>
            </a:r>
          </a:p>
          <a:p>
            <a:r>
              <a:rPr lang="en-GB" dirty="0"/>
              <a:t>Consider cognitive message strategies from this chapter</a:t>
            </a:r>
          </a:p>
          <a:p>
            <a:r>
              <a:rPr lang="en-GB" dirty="0"/>
              <a:t>List references with credibility and expertise</a:t>
            </a:r>
          </a:p>
          <a:p>
            <a:r>
              <a:rPr lang="en-GB" dirty="0"/>
              <a:t>Spend time with supervisors and </a:t>
            </a:r>
            <a:r>
              <a:rPr lang="en-GB" dirty="0" err="1"/>
              <a:t>coworkers</a:t>
            </a:r>
            <a:r>
              <a:rPr lang="en-GB" dirty="0"/>
              <a:t> so they can provide positive future references</a:t>
            </a:r>
          </a:p>
        </p:txBody>
      </p:sp>
    </p:spTree>
    <p:extLst>
      <p:ext uri="{BB962C8B-B14F-4D97-AF65-F5344CB8AC3E}">
        <p14:creationId xmlns:p14="http://schemas.microsoft.com/office/powerpoint/2010/main" val="26862204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Blog Exercises</a:t>
            </a:r>
          </a:p>
        </p:txBody>
      </p:sp>
      <p:sp>
        <p:nvSpPr>
          <p:cNvPr id="3" name="Content Placeholder 2"/>
          <p:cNvSpPr>
            <a:spLocks noGrp="1"/>
          </p:cNvSpPr>
          <p:nvPr>
            <p:ph sz="quarter" idx="13"/>
          </p:nvPr>
        </p:nvSpPr>
        <p:spPr/>
        <p:txBody>
          <a:bodyPr/>
          <a:lstStyle/>
          <a:p>
            <a:r>
              <a:rPr lang="en-GB" dirty="0"/>
              <a:t>Hepatitis C Ads</a:t>
            </a:r>
          </a:p>
          <a:p>
            <a:r>
              <a:rPr lang="en-GB" dirty="0"/>
              <a:t>New Coke </a:t>
            </a:r>
            <a:r>
              <a:rPr lang="en-GB" dirty="0" err="1"/>
              <a:t>Flavor</a:t>
            </a:r>
            <a:endParaRPr lang="en-GB" dirty="0"/>
          </a:p>
          <a:p>
            <a:r>
              <a:rPr lang="en-GB" dirty="0"/>
              <a:t>Steak and Shake</a:t>
            </a:r>
          </a:p>
          <a:p>
            <a:r>
              <a:rPr lang="en-GB" dirty="0"/>
              <a:t>Television Ads</a:t>
            </a:r>
          </a:p>
        </p:txBody>
      </p:sp>
    </p:spTree>
    <p:extLst>
      <p:ext uri="{BB962C8B-B14F-4D97-AF65-F5344CB8AC3E}">
        <p14:creationId xmlns:p14="http://schemas.microsoft.com/office/powerpoint/2010/main" val="105662977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5" name="Title 4">
            <a:extLst>
              <a:ext uri="{FF2B5EF4-FFF2-40B4-BE49-F238E27FC236}">
                <a16:creationId xmlns:a16="http://schemas.microsoft.com/office/drawing/2014/main" id="{E47FF819-0D5D-491A-BF8F-B42813E7390C}"/>
              </a:ext>
            </a:extLst>
          </p:cNvPr>
          <p:cNvSpPr>
            <a:spLocks noGrp="1"/>
          </p:cNvSpPr>
          <p:nvPr>
            <p:ph type="title"/>
          </p:nvPr>
        </p:nvSpPr>
        <p:spPr/>
        <p:txBody>
          <a:bodyPr/>
          <a:lstStyle/>
          <a:p>
            <a:r>
              <a:rPr lang="en-US" dirty="0"/>
              <a:t>Copyright</a:t>
            </a:r>
          </a:p>
        </p:txBody>
      </p:sp>
      <p:pic>
        <p:nvPicPr>
          <p:cNvPr id="7" name="Graphic 6" descr="Warning">
            <a:extLst>
              <a:ext uri="{FF2B5EF4-FFF2-40B4-BE49-F238E27FC236}">
                <a16:creationId xmlns:a16="http://schemas.microsoft.com/office/drawing/2014/main" id="{C06FB2D2-3F36-42C9-A5A6-B6234DC54C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6184" y="2317359"/>
            <a:ext cx="1277815" cy="1434026"/>
          </a:xfrm>
          <a:prstGeom prst="rect">
            <a:avLst/>
          </a:prstGeom>
        </p:spPr>
      </p:pic>
      <p:sp>
        <p:nvSpPr>
          <p:cNvPr id="2" name="Text Placeholder 1">
            <a:extLst>
              <a:ext uri="{FF2B5EF4-FFF2-40B4-BE49-F238E27FC236}">
                <a16:creationId xmlns:a16="http://schemas.microsoft.com/office/drawing/2014/main" id="{AD5FAE7B-F718-4307-B112-AD6256157E8F}"/>
              </a:ext>
            </a:extLst>
          </p:cNvPr>
          <p:cNvSpPr>
            <a:spLocks noGrp="1"/>
          </p:cNvSpPr>
          <p:nvPr>
            <p:ph type="body" idx="4294967295"/>
          </p:nvPr>
        </p:nvSpPr>
        <p:spPr>
          <a:xfrm>
            <a:off x="1606061" y="1852246"/>
            <a:ext cx="6858001" cy="2854836"/>
          </a:xfrm>
          <a:ln/>
        </p:spPr>
        <p:style>
          <a:lnRef idx="2">
            <a:schemeClr val="dk1"/>
          </a:lnRef>
          <a:fillRef idx="1">
            <a:schemeClr val="lt1"/>
          </a:fillRef>
          <a:effectRef idx="0">
            <a:schemeClr val="dk1"/>
          </a:effectRef>
          <a:fontRef idx="minor">
            <a:schemeClr val="dk1"/>
          </a:fontRef>
        </p:style>
        <p:txBody>
          <a:bodyPr lIns="182880" tIns="182880" rIns="182880" bIns="182880" anchor="ctr"/>
          <a:lstStyle/>
          <a:p>
            <a:pPr marL="101600" indent="0">
              <a:buNone/>
            </a:pPr>
            <a:r>
              <a:rPr lang="en-US" b="1" dirty="0"/>
              <a:t>This work is protected by United States copyright laws and is</a:t>
            </a:r>
            <a:r>
              <a:rPr lang="en-US" b="1" baseline="0" dirty="0"/>
              <a:t> </a:t>
            </a:r>
            <a:r>
              <a:rPr lang="en-US" b="1" dirty="0"/>
              <a:t>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Message Strategies </a:t>
            </a:r>
            <a:r>
              <a:rPr lang="en-GB" sz="2000" b="0" dirty="0"/>
              <a:t>(1 of 3)</a:t>
            </a:r>
            <a:endParaRPr lang="en-IN" sz="2000" b="0" dirty="0"/>
          </a:p>
        </p:txBody>
      </p:sp>
      <p:sp>
        <p:nvSpPr>
          <p:cNvPr id="3" name="Content Placeholder 2"/>
          <p:cNvSpPr>
            <a:spLocks noGrp="1"/>
          </p:cNvSpPr>
          <p:nvPr>
            <p:ph sz="quarter" idx="13"/>
          </p:nvPr>
        </p:nvSpPr>
        <p:spPr/>
        <p:txBody>
          <a:bodyPr/>
          <a:lstStyle/>
          <a:p>
            <a:pPr marL="432" indent="0">
              <a:buNone/>
            </a:pPr>
            <a:r>
              <a:rPr lang="en-IN" dirty="0"/>
              <a:t>Cognitive</a:t>
            </a:r>
          </a:p>
          <a:p>
            <a:r>
              <a:rPr lang="en-IN" dirty="0"/>
              <a:t>Generic</a:t>
            </a:r>
          </a:p>
          <a:p>
            <a:r>
              <a:rPr lang="en-IN" dirty="0" err="1"/>
              <a:t>Preemptive</a:t>
            </a:r>
            <a:endParaRPr lang="en-IN" dirty="0"/>
          </a:p>
          <a:p>
            <a:r>
              <a:rPr lang="en-IN" dirty="0"/>
              <a:t>Unique selling proposition</a:t>
            </a:r>
          </a:p>
          <a:p>
            <a:r>
              <a:rPr lang="en-IN" dirty="0"/>
              <a:t>Hyperbole</a:t>
            </a:r>
          </a:p>
          <a:p>
            <a:r>
              <a:rPr lang="en-IN" dirty="0"/>
              <a:t>Comparative</a:t>
            </a:r>
          </a:p>
        </p:txBody>
      </p:sp>
    </p:spTree>
    <p:extLst>
      <p:ext uri="{BB962C8B-B14F-4D97-AF65-F5344CB8AC3E}">
        <p14:creationId xmlns:p14="http://schemas.microsoft.com/office/powerpoint/2010/main" val="31139630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Generic Cognitive Message Strategy</a:t>
            </a:r>
          </a:p>
        </p:txBody>
      </p:sp>
      <p:sp>
        <p:nvSpPr>
          <p:cNvPr id="3" name="Content Placeholder 2"/>
          <p:cNvSpPr>
            <a:spLocks noGrp="1"/>
          </p:cNvSpPr>
          <p:nvPr>
            <p:ph sz="quarter" idx="13"/>
          </p:nvPr>
        </p:nvSpPr>
        <p:spPr/>
        <p:txBody>
          <a:bodyPr/>
          <a:lstStyle/>
          <a:p>
            <a:pPr marL="432" indent="0">
              <a:buNone/>
            </a:pPr>
            <a:r>
              <a:rPr lang="en-GB" dirty="0"/>
              <a:t>How does this ad rely on a generic message strategy?</a:t>
            </a:r>
          </a:p>
        </p:txBody>
      </p:sp>
      <p:pic>
        <p:nvPicPr>
          <p:cNvPr id="6" name="Content Placeholder 5" descr="An advertisement for TruChoice Financing shows a farm field. Overlaying photos show packages of seeds. The title reads TruChoice Financing options that pay. ">
            <a:extLst>
              <a:ext uri="{FF2B5EF4-FFF2-40B4-BE49-F238E27FC236}">
                <a16:creationId xmlns:a16="http://schemas.microsoft.com/office/drawing/2014/main" id="{6E886E39-68A4-4078-8A0E-F4FB535FE496}"/>
              </a:ext>
            </a:extLst>
          </p:cNvPr>
          <p:cNvPicPr>
            <a:picLocks noGrp="1" noChangeAspect="1"/>
          </p:cNvPicPr>
          <p:nvPr>
            <p:ph sz="quarter" idx="14"/>
          </p:nvPr>
        </p:nvPicPr>
        <p:blipFill>
          <a:blip r:embed="rId3"/>
          <a:stretch>
            <a:fillRect/>
          </a:stretch>
        </p:blipFill>
        <p:spPr>
          <a:xfrm>
            <a:off x="4941712" y="1552575"/>
            <a:ext cx="3497613" cy="4438650"/>
          </a:xfrm>
          <a:prstGeom prst="rect">
            <a:avLst/>
          </a:prstGeom>
        </p:spPr>
      </p:pic>
    </p:spTree>
    <p:extLst>
      <p:ext uri="{BB962C8B-B14F-4D97-AF65-F5344CB8AC3E}">
        <p14:creationId xmlns:p14="http://schemas.microsoft.com/office/powerpoint/2010/main" val="36785942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err="1"/>
              <a:t>Preemptive</a:t>
            </a:r>
            <a:r>
              <a:rPr lang="en-IN" sz="3200" dirty="0"/>
              <a:t> Cognitive Message Strategy</a:t>
            </a:r>
          </a:p>
        </p:txBody>
      </p:sp>
      <p:sp>
        <p:nvSpPr>
          <p:cNvPr id="3" name="Content Placeholder 2"/>
          <p:cNvSpPr>
            <a:spLocks noGrp="1"/>
          </p:cNvSpPr>
          <p:nvPr>
            <p:ph sz="quarter" idx="13"/>
          </p:nvPr>
        </p:nvSpPr>
        <p:spPr/>
        <p:txBody>
          <a:bodyPr/>
          <a:lstStyle/>
          <a:p>
            <a:r>
              <a:rPr lang="en-GB" dirty="0"/>
              <a:t>Claim of superiority based on attribute or benefit</a:t>
            </a:r>
          </a:p>
          <a:p>
            <a:r>
              <a:rPr lang="en-GB" dirty="0"/>
              <a:t>Prevent competition from making same claim</a:t>
            </a:r>
          </a:p>
          <a:p>
            <a:r>
              <a:rPr lang="en-GB" dirty="0"/>
              <a:t>First to state advantage</a:t>
            </a:r>
          </a:p>
        </p:txBody>
      </p:sp>
    </p:spTree>
    <p:extLst>
      <p:ext uri="{BB962C8B-B14F-4D97-AF65-F5344CB8AC3E}">
        <p14:creationId xmlns:p14="http://schemas.microsoft.com/office/powerpoint/2010/main" val="4228510796"/>
      </p:ext>
    </p:extLst>
  </p:cSld>
  <p:clrMapOvr>
    <a:masterClrMapping/>
  </p:clrMapOvr>
</p:sld>
</file>

<file path=ppt/theme/theme1.xml><?xml version="1.0" encoding="utf-8"?>
<a:theme xmlns:a="http://schemas.openxmlformats.org/drawingml/2006/main" name="USH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USHE_slide options">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146427</TotalTime>
  <Words>7083</Words>
  <Application>Microsoft Office PowerPoint</Application>
  <PresentationFormat>On-screen Show (4:3)</PresentationFormat>
  <Paragraphs>569</Paragraphs>
  <Slides>65</Slides>
  <Notes>64</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65</vt:i4>
      </vt:variant>
    </vt:vector>
  </HeadingPairs>
  <TitlesOfParts>
    <vt:vector size="71" baseType="lpstr">
      <vt:lpstr>Arial</vt:lpstr>
      <vt:lpstr>Times New Roman</vt:lpstr>
      <vt:lpstr>Verdana</vt:lpstr>
      <vt:lpstr>Noto Sans Symbols</vt:lpstr>
      <vt:lpstr>USHE</vt:lpstr>
      <vt:lpstr>USHE_slide options</vt:lpstr>
      <vt:lpstr>Integrated Advertising, Promotion, and Marketing Communications</vt:lpstr>
      <vt:lpstr>Chapter Objectives</vt:lpstr>
      <vt:lpstr>Chapter Overview</vt:lpstr>
      <vt:lpstr>Adweek Media and Harris Interactive Survey</vt:lpstr>
      <vt:lpstr>McGarryBowen</vt:lpstr>
      <vt:lpstr>Figure 6.1: Message Strategies</vt:lpstr>
      <vt:lpstr>Message Strategies (1 of 3)</vt:lpstr>
      <vt:lpstr>Generic Cognitive Message Strategy</vt:lpstr>
      <vt:lpstr>Preemptive Cognitive Message Strategy</vt:lpstr>
      <vt:lpstr>Unique Selling Proposition Cognitive Message Strategy</vt:lpstr>
      <vt:lpstr>Hyperbole Advertising Cognitive Message Strategy</vt:lpstr>
      <vt:lpstr>Comparative Advertising Cognitive Message Strategy</vt:lpstr>
      <vt:lpstr>Message Strategies (2 of 3)</vt:lpstr>
      <vt:lpstr>Affective Message Strategy (1 of 2)</vt:lpstr>
      <vt:lpstr>Affective Message Strategy (2 of 2)</vt:lpstr>
      <vt:lpstr>Message Strategies (3 of 3)</vt:lpstr>
      <vt:lpstr>Figure 6.2: The Hierarchy of Effects Model and Message Strategies</vt:lpstr>
      <vt:lpstr>Questions to Consider (1 of 2)</vt:lpstr>
      <vt:lpstr>Figure 6.3: Types of Appeals</vt:lpstr>
      <vt:lpstr>Fear Appeals (1 of 2)</vt:lpstr>
      <vt:lpstr>Figure 6.4: The Behavioral Response Model</vt:lpstr>
      <vt:lpstr>Fear Appeals (2 of 2)</vt:lpstr>
      <vt:lpstr>Humor Appeals (1 of 2)</vt:lpstr>
      <vt:lpstr>Humor Appeals (2 of 2)</vt:lpstr>
      <vt:lpstr>Figure 6.5: Reasons for Using Humor in Ads</vt:lpstr>
      <vt:lpstr>Sex Appeals</vt:lpstr>
      <vt:lpstr>Figure 6.6: Sexuality Approaches Used in Advertising</vt:lpstr>
      <vt:lpstr>Sexual Appeal Approaches (1 of 2)</vt:lpstr>
      <vt:lpstr>Figure 6.7: Factors to Consider Before Using Decorative Models</vt:lpstr>
      <vt:lpstr>Effectiveness of Sex Appeals</vt:lpstr>
      <vt:lpstr>Criticisms of Sex Appeals</vt:lpstr>
      <vt:lpstr>Music Appeals (1 of 3)</vt:lpstr>
      <vt:lpstr>Music Appeals (2 of 3)</vt:lpstr>
      <vt:lpstr>Music Appeals (3 of 3)</vt:lpstr>
      <vt:lpstr>Rational Appeals</vt:lpstr>
      <vt:lpstr>Emotional Appeals</vt:lpstr>
      <vt:lpstr>Figure 6.8:  Reasons for Using Emotional Appeals</vt:lpstr>
      <vt:lpstr>Figure 6.9: Emotions Featured in Advertising</vt:lpstr>
      <vt:lpstr>Questions to Consider (2 of 2)</vt:lpstr>
      <vt:lpstr>Scarcity Appeals</vt:lpstr>
      <vt:lpstr>Figure 6.10: Executional Frameworks</vt:lpstr>
      <vt:lpstr>Animation Executions</vt:lpstr>
      <vt:lpstr>Figure 6.11: Components of a Slice-of-Life Execution</vt:lpstr>
      <vt:lpstr>Storytelling Executions</vt:lpstr>
      <vt:lpstr>Testimonial Executions</vt:lpstr>
      <vt:lpstr>Authoritative Executions</vt:lpstr>
      <vt:lpstr>Demonstration Executions</vt:lpstr>
      <vt:lpstr>Fantasy Executions</vt:lpstr>
      <vt:lpstr>Informative Executions</vt:lpstr>
      <vt:lpstr>Figure 6.12: Types of Sources and Spokespersons</vt:lpstr>
      <vt:lpstr>Celebrity Spokespersons</vt:lpstr>
      <vt:lpstr>Additional Celebrity Endorsements</vt:lpstr>
      <vt:lpstr>Spokespersons</vt:lpstr>
      <vt:lpstr>Figure 6.13: Characteristics of Effective Spokespersons</vt:lpstr>
      <vt:lpstr>Credibility Source Characteristics</vt:lpstr>
      <vt:lpstr>Attractiveness Source Characteristics</vt:lpstr>
      <vt:lpstr>Similarity Source Characteristics</vt:lpstr>
      <vt:lpstr>Likeability Source Characteristics</vt:lpstr>
      <vt:lpstr>Trustworthiness Source Characteristics</vt:lpstr>
      <vt:lpstr>Expertise Source Characteristics</vt:lpstr>
      <vt:lpstr>Matching Source Types and Characteristics</vt:lpstr>
      <vt:lpstr>International Implications</vt:lpstr>
      <vt:lpstr>Your Career: Resume and Application Letter Design</vt:lpstr>
      <vt:lpstr>Blog Exercises</vt:lpstr>
      <vt:lpstr>Copyright</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Integrated Advertising, Promotion, and Marketing Communications, Ninth Edition, Chapter 6, Advertising Design</dc:title>
  <dc:subject>BusPub</dc:subject>
  <dc:creator>Clow/Baack</dc:creator>
  <cp:keywords>Integrated Advertising, Promotion, and Marketing Communications</cp:keywords>
  <dc:description>Long description alt-text is inserted in the notes pane.</dc:description>
  <cp:lastModifiedBy>Administrator</cp:lastModifiedBy>
  <cp:revision>754</cp:revision>
  <dcterms:modified xsi:type="dcterms:W3CDTF">2025-04-15T08:01:17Z</dcterms:modified>
</cp:coreProperties>
</file>